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sldIdLst>
    <p:sldId id="296" r:id="rId3"/>
    <p:sldId id="261" r:id="rId4"/>
    <p:sldId id="303" r:id="rId5"/>
    <p:sldId id="256" r:id="rId6"/>
    <p:sldId id="304" r:id="rId7"/>
    <p:sldId id="258" r:id="rId8"/>
    <p:sldId id="305" r:id="rId9"/>
    <p:sldId id="306" r:id="rId10"/>
    <p:sldId id="307" r:id="rId11"/>
    <p:sldId id="308" r:id="rId12"/>
    <p:sldId id="309" r:id="rId13"/>
    <p:sldId id="310" r:id="rId14"/>
    <p:sldId id="260" r:id="rId15"/>
    <p:sldId id="348" r:id="rId16"/>
    <p:sldId id="297" r:id="rId17"/>
    <p:sldId id="311" r:id="rId18"/>
    <p:sldId id="301" r:id="rId19"/>
    <p:sldId id="386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368" r:id="rId40"/>
    <p:sldId id="369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77" r:id="rId49"/>
    <p:sldId id="378" r:id="rId50"/>
    <p:sldId id="379" r:id="rId51"/>
    <p:sldId id="380" r:id="rId52"/>
    <p:sldId id="381" r:id="rId53"/>
    <p:sldId id="382" r:id="rId54"/>
    <p:sldId id="383" r:id="rId55"/>
    <p:sldId id="384" r:id="rId56"/>
    <p:sldId id="385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1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732" y="-120"/>
      </p:cViewPr>
      <p:guideLst>
        <p:guide orient="horz" pos="2160"/>
        <p:guide pos="1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9269-2DA1-4263-A6FA-8C89BB6FBE40}" type="datetimeFigureOut">
              <a:rPr lang="zh-CN" altLang="en-US" smtClean="0"/>
              <a:t>2014/9/18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BFD0F-0DCF-4272-B507-A49F7F6957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72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3B7364E2-D97A-4653-AB88-1EF586546320}" type="slidenum">
              <a:rPr lang="en-US" altLang="ja-JP" sz="1200" smtClean="0"/>
              <a:pPr/>
              <a:t>14</a:t>
            </a:fld>
            <a:endParaRPr lang="en-US" altLang="ja-JP" sz="1200" smtClean="0"/>
          </a:p>
        </p:txBody>
      </p:sp>
    </p:spTree>
    <p:extLst>
      <p:ext uri="{BB962C8B-B14F-4D97-AF65-F5344CB8AC3E}">
        <p14:creationId xmlns:p14="http://schemas.microsoft.com/office/powerpoint/2010/main" val="3268386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E048-EBFD-40D2-9941-5C284387CF7A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A910-5D6A-4FC6-8392-9F3B5F78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E048-EBFD-40D2-9941-5C284387CF7A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A910-5D6A-4FC6-8392-9F3B5F78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85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E048-EBFD-40D2-9941-5C284387CF7A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A910-5D6A-4FC6-8392-9F3B5F78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04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851C0-755C-49C4-B92A-A04758317131}" type="datetimeFigureOut">
              <a:rPr lang="en-US" smtClean="0">
                <a:solidFill>
                  <a:srgbClr val="696464"/>
                </a:solidFill>
              </a:rPr>
              <a:pPr/>
              <a:t>9/18/2014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C9DDD2E-306A-44F6-9A71-2481C19F3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13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851C0-755C-49C4-B92A-A04758317131}" type="datetimeFigureOut">
              <a:rPr lang="en-US" smtClean="0">
                <a:solidFill>
                  <a:srgbClr val="696464"/>
                </a:solidFill>
              </a:rPr>
              <a:pPr/>
              <a:t>9/18/2014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DDD2E-306A-44F6-9A71-2481C19F3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52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AA851C0-755C-49C4-B92A-A04758317131}" type="datetimeFigureOut">
              <a:rPr lang="en-US" smtClean="0">
                <a:solidFill>
                  <a:srgbClr val="696464"/>
                </a:solidFill>
              </a:rPr>
              <a:pPr/>
              <a:t>9/18/2014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C9DDD2E-306A-44F6-9A71-2481C19F3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8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851C0-755C-49C4-B92A-A04758317131}" type="datetimeFigureOut">
              <a:rPr lang="en-US" smtClean="0">
                <a:solidFill>
                  <a:srgbClr val="696464"/>
                </a:solidFill>
              </a:rPr>
              <a:pPr/>
              <a:t>9/18/2014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DDD2E-306A-44F6-9A71-2481C19F3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1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851C0-755C-49C4-B92A-A04758317131}" type="datetimeFigureOut">
              <a:rPr lang="en-US" smtClean="0">
                <a:solidFill>
                  <a:srgbClr val="696464"/>
                </a:solidFill>
              </a:rPr>
              <a:pPr/>
              <a:t>9/18/2014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DDD2E-306A-44F6-9A71-2481C19F3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6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851C0-755C-49C4-B92A-A04758317131}" type="datetimeFigureOut">
              <a:rPr lang="en-US" smtClean="0">
                <a:solidFill>
                  <a:srgbClr val="696464"/>
                </a:solidFill>
              </a:rPr>
              <a:pPr/>
              <a:t>9/18/2014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DDD2E-306A-44F6-9A71-2481C19F3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5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851C0-755C-49C4-B92A-A04758317131}" type="datetimeFigureOut">
              <a:rPr lang="en-US" smtClean="0">
                <a:solidFill>
                  <a:srgbClr val="696464"/>
                </a:solidFill>
              </a:rPr>
              <a:pPr/>
              <a:t>9/18/2014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DDD2E-306A-44F6-9A71-2481C19F3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47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851C0-755C-49C4-B92A-A04758317131}" type="datetimeFigureOut">
              <a:rPr lang="en-US" smtClean="0">
                <a:solidFill>
                  <a:srgbClr val="696464"/>
                </a:solidFill>
              </a:rPr>
              <a:pPr/>
              <a:t>9/18/2014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DDD2E-306A-44F6-9A71-2481C19F3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5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E048-EBFD-40D2-9941-5C284387CF7A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A910-5D6A-4FC6-8392-9F3B5F78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48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851C0-755C-49C4-B92A-A04758317131}" type="datetimeFigureOut">
              <a:rPr lang="en-US" smtClean="0">
                <a:solidFill>
                  <a:srgbClr val="696464"/>
                </a:solidFill>
              </a:rPr>
              <a:pPr/>
              <a:t>9/18/2014</a:t>
            </a:fld>
            <a:endParaRPr lang="en-US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DDD2E-306A-44F6-9A71-2481C19F3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15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851C0-755C-49C4-B92A-A04758317131}" type="datetimeFigureOut">
              <a:rPr lang="en-US" smtClean="0">
                <a:solidFill>
                  <a:srgbClr val="696464"/>
                </a:solidFill>
              </a:rPr>
              <a:pPr/>
              <a:t>9/18/2014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DDD2E-306A-44F6-9A71-2481C19F3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0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851C0-755C-49C4-B92A-A04758317131}" type="datetimeFigureOut">
              <a:rPr lang="en-US" smtClean="0">
                <a:solidFill>
                  <a:srgbClr val="696464"/>
                </a:solidFill>
              </a:rPr>
              <a:pPr/>
              <a:t>9/18/2014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DDD2E-306A-44F6-9A71-2481C19F3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6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E048-EBFD-40D2-9941-5C284387CF7A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A910-5D6A-4FC6-8392-9F3B5F78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2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E048-EBFD-40D2-9941-5C284387CF7A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A910-5D6A-4FC6-8392-9F3B5F78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6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E048-EBFD-40D2-9941-5C284387CF7A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A910-5D6A-4FC6-8392-9F3B5F78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1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E048-EBFD-40D2-9941-5C284387CF7A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A910-5D6A-4FC6-8392-9F3B5F78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30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E048-EBFD-40D2-9941-5C284387CF7A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A910-5D6A-4FC6-8392-9F3B5F78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E048-EBFD-40D2-9941-5C284387CF7A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A910-5D6A-4FC6-8392-9F3B5F78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3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E048-EBFD-40D2-9941-5C284387CF7A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A910-5D6A-4FC6-8392-9F3B5F78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5E048-EBFD-40D2-9941-5C284387CF7A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0A910-5D6A-4FC6-8392-9F3B5F78A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6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AA851C0-755C-49C4-B92A-A04758317131}" type="datetimeFigureOut">
              <a:rPr lang="en-US" smtClean="0">
                <a:solidFill>
                  <a:srgbClr val="696464"/>
                </a:solidFill>
              </a:rPr>
              <a:pPr/>
              <a:t>9/18/2014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C9DDD2E-306A-44F6-9A71-2481C19F3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7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epper.campusgroups.com/student_community?club_id=10948" TargetMode="External"/><Relationship Id="rId2" Type="http://schemas.openxmlformats.org/officeDocument/2006/relationships/hyperlink" Target="https://www.facebook.com/groups/558626690821454/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bktv.com/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4727" y="1420944"/>
            <a:ext cx="4759508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ABA</a:t>
            </a:r>
          </a:p>
          <a:p>
            <a:pPr algn="ctr"/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Information</a:t>
            </a:r>
          </a:p>
          <a:p>
            <a:pPr algn="ctr"/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68" y="5126049"/>
            <a:ext cx="8040624" cy="11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7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Alumni Event (CMU Campus)</a:t>
            </a: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207" y="135592"/>
            <a:ext cx="39433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7242039" y="5673676"/>
            <a:ext cx="5641685" cy="553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 food but no drinks!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838200" y="5642898"/>
            <a:ext cx="6296298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When: 11/7/2014   12:00~13:00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7850" y="2370133"/>
            <a:ext cx="6296298" cy="2009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37033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Mentorship</a:t>
            </a:r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207" y="135592"/>
            <a:ext cx="39433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838200" y="1527648"/>
            <a:ext cx="6884126" cy="4632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4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are: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Overwhelmed by the career options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Shy in the crowd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 know what to do in 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Tepper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Knowing too many things to do in 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Tepper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but can’t prioritize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9110110" y="1367521"/>
            <a:ext cx="3756803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1207" y="1736853"/>
            <a:ext cx="3786346" cy="4423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9423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4838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FF0066"/>
                </a:solidFill>
              </a:rPr>
              <a:t>International Festival and Culture Week</a:t>
            </a:r>
            <a:endParaRPr lang="en-US" b="1" dirty="0">
              <a:solidFill>
                <a:srgbClr val="FF0066"/>
              </a:solidFill>
            </a:endParaRPr>
          </a:p>
        </p:txBody>
      </p:sp>
      <p:pic>
        <p:nvPicPr>
          <p:cNvPr id="1026" name="Picture 2" descr="E:\Tepper\Other\ABA\webwxgetmsgim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6" y="1086332"/>
            <a:ext cx="5343587" cy="3005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softEdge rad="31750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 descr="E:\Tepper\Other\ABA\internation festival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038" y="3814253"/>
            <a:ext cx="3429001" cy="2571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9" name="Picture 5" descr="E:\Tepper\Other\ABA\1978612_571197092979013_47413185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374" y="1281235"/>
            <a:ext cx="3657039" cy="2418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E:\Tepper\Other\ABA\1867638962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386">
            <a:off x="8058039" y="3731921"/>
            <a:ext cx="2993376" cy="2902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 descr="E:\Tepper\Other\ABA\1454418_10152021902246192_1911434086_n (1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 b="23322"/>
          <a:stretch/>
        </p:blipFill>
        <p:spPr bwMode="auto">
          <a:xfrm rot="413681">
            <a:off x="1092529" y="4052367"/>
            <a:ext cx="3536509" cy="2572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56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0947">
            <a:off x="9196668" y="549836"/>
            <a:ext cx="2381250" cy="317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5"/>
          <a:stretch/>
        </p:blipFill>
        <p:spPr>
          <a:xfrm>
            <a:off x="673475" y="1358152"/>
            <a:ext cx="4130488" cy="5082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softEdge rad="31750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483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66"/>
                </a:solidFill>
              </a:rPr>
              <a:t>Cherry Blossom Trip to DC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743" y="3845859"/>
            <a:ext cx="3626224" cy="2719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83" y="1250578"/>
            <a:ext cx="2773456" cy="3697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509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3632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b="1" dirty="0" smtClean="0">
                <a:solidFill>
                  <a:srgbClr val="FF0066"/>
                </a:solidFill>
              </a:rPr>
              <a:t>Japan Trek</a:t>
            </a:r>
            <a:endParaRPr lang="en-US" altLang="ja-JP" b="1" dirty="0">
              <a:solidFill>
                <a:srgbClr val="FF0066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CFE247-8A77-4F04-8C81-B7381EE41C1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" name="図 2" descr="silvio_08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r="4474"/>
          <a:stretch/>
        </p:blipFill>
        <p:spPr>
          <a:xfrm>
            <a:off x="6054578" y="3781224"/>
            <a:ext cx="4230806" cy="2569463"/>
          </a:xfrm>
          <a:prstGeom prst="rect">
            <a:avLst/>
          </a:prstGeom>
        </p:spPr>
      </p:pic>
      <p:pic>
        <p:nvPicPr>
          <p:cNvPr id="5" name="図 4" descr="Genta_GoldenCastle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56" y="1121152"/>
            <a:ext cx="3548076" cy="2569464"/>
          </a:xfrm>
          <a:prstGeom prst="rect">
            <a:avLst/>
          </a:prstGeom>
        </p:spPr>
      </p:pic>
      <p:pic>
        <p:nvPicPr>
          <p:cNvPr id="8" name="図 7" descr="Junaid_Lunc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9" y="3781224"/>
            <a:ext cx="3992933" cy="2567350"/>
          </a:xfrm>
          <a:prstGeom prst="rect">
            <a:avLst/>
          </a:prstGeom>
        </p:spPr>
      </p:pic>
      <p:pic>
        <p:nvPicPr>
          <p:cNvPr id="10" name="図 9" descr="silvio_04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9" y="1121152"/>
            <a:ext cx="4740476" cy="25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Tepper Asian Business Association </a:t>
            </a:r>
            <a:r>
              <a:rPr lang="en-US" dirty="0" err="1" smtClean="0"/>
              <a:t>facebook</a:t>
            </a:r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https://www.facebook.com/groups/558626690821454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Campus Group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tepper.campusgroups.com/student_community?club_id=10948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859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Membership fee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years membership: $60</a:t>
            </a:r>
          </a:p>
          <a:p>
            <a:r>
              <a:rPr lang="en-US" dirty="0" smtClean="0"/>
              <a:t>1 year membership: $40</a:t>
            </a:r>
          </a:p>
          <a:p>
            <a:r>
              <a:rPr lang="en-US" altLang="zh-CN" dirty="0" smtClean="0"/>
              <a:t>MSCF membership: $50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897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1701" y="1703331"/>
            <a:ext cx="8688597" cy="2492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Next event…</a:t>
            </a:r>
          </a:p>
          <a:p>
            <a:pPr algn="ctr"/>
            <a:r>
              <a:rPr lang="en-US" sz="3200" b="1" dirty="0"/>
              <a:t>Internship Recruiting Panel / Info Session</a:t>
            </a:r>
          </a:p>
          <a:p>
            <a:pPr algn="ctr"/>
            <a:r>
              <a:rPr lang="en-US" sz="3200" b="1" dirty="0"/>
              <a:t>September, 25</a:t>
            </a:r>
            <a:r>
              <a:rPr lang="en-US" sz="3200" b="1" baseline="30000" dirty="0"/>
              <a:t>th</a:t>
            </a:r>
            <a:r>
              <a:rPr lang="en-US" sz="3200" b="1" dirty="0"/>
              <a:t> </a:t>
            </a:r>
          </a:p>
          <a:p>
            <a:pPr algn="ctr"/>
            <a:endParaRPr lang="en-US" sz="3200" b="1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68" y="5126049"/>
            <a:ext cx="8040624" cy="11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0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 descr="data:image/jpeg;base64,/9j/4AAQSkZJRgABAQAAAQABAAD/2wCEAAkGBxQSEhUUExQWFRUXGBcYGBcYFxgXGhgaFBQXGBoYGBgYHSggGB0lHBcYITEhJSorLi4uFx8zODMsNygtLisBCgoKDg0OGxAQGywlICQsLCwsNy8sLCwsLCwsLCwsLCwsLCwsLCw0LywsNCwsLCwsLCwsLCwsLCwsLCwsLCwsLP/AABEIALcBEwMBIgACEQEDEQH/xAAcAAACAgMBAQAAAAAAAAAAAAAEBQMGAAIHAQj/xAA/EAACAQIEAwYDBgUDBQADAQABAhEAAwQSITEFQVEGEyJhcYEykaEHQrHB0fAUI1Ji4TOC8RVDcpKiU2NzJP/EABoBAAIDAQEAAAAAAAAAAAAAAAIDAAEEBQb/xAAvEQACAgEEAgAEBAcBAQAAAAABAgADEQQSITFBURMiYfAycZGhQlKBscHh8RQF/9oADAMBAAIRAxEAPwBUsVuFr1RUi1x8zqzQA1sAa2oa5xBFBJO29VLAhEVEcUgnxbb+VA4vHgqGUn0Gs0DafvA06FqvBhYEanHgESPCedb4sgoXVojpzpU1xLa5WI8/KvVcXRKEwu45GIq8S+J6eNppOb986lt3swMSwA2FJsYquCQDPkK0sd7ZErmUEc6PYsWbCI2XEgrDJz58qjuXckkfDyFRm+rifEG59Joe4pmMu/OqxzMll4cYxDrfGEtW9ZLaVrdx7uudNNefOohwgEgnU/SpbyZcqt6QNqny+O5QRlTKwyxfFxTIggSfWoLYa6ZI12k66eVFYYrBgQBvUyr/AEsBzpDHb1MjWEc+Yj4jYNghpJB3FSYcG9qIGg+lb8atyyEiQTBE/Wou9RCFUQTAHSmgkqPcAnMku8PM5vwrW34CCaY2cX4snzNGrh1YQRpyqgx6MteeDNOG3O+VpeIGgJ3qw9luzS3LZN5QGnTKeVVU4YaqRoa34Rx29gHAZi9hjBnUp79K0VFesTatZUSx8T7LPbJNs5h0O9Ib1m4hgowjnFdLwGJF0BgZBEg17xRURdYomoU8wDWpMpvB7pgAzT9myIXchVUSSaX8LvLcut0BioftAOazbtzClpbqQBt86FKB2Y8ErwJPg+0CXQWWYB0Y7f5rW5x26zd1hlLOdz08yeQqqfxBVVCiJ0Renma6Z2ZwVu3aAQeIgF25sx3JNORAOpTNKwOA3rhnEYh5/pQwB7moMV2dvWxmw2JeR91zIPvyq78VQKAx9PnQgtxSbBYpyDDUqRKXwntTczFLoK3E0ZT+PnVyw+KzqGB0Nc/+0dVtYixcWAzSrRzE6TVo7GXM9kg/dal28qGhL5EcvcrV2NE5R0r1UpEOBSayjclZUknOlWt9q9UeVelaKFFvEscU218qqmPx6sToVneOdXDE4INvSrE8BUmmoyjuA27xK5gcY6EFTIHI/hTjC8UVznZJjUgbDzr1uAqniacvMCinw+UIVCogBnXeetW7KepdauO4LiMbbuMItzm2nQT605tottAAAvMgUPdKZNViCIA2NQYywtxAVzAbDp7ml8HAjORzN7OHzqxDRE6R9aF/iGVSpbvI+lEYY3CAsQAIJXWgr6NEqsHXTYmj46ibELia2MRJMgAb0Ql/UCdY0FKLdi9Gog8pO9N+G2oGZomN5q3AAmB69nIkPEcM/hIc+cVpcxbRr4jGk0c19SoJ3oDFIDqGzT8/lS1Y9GL+K2JPZvxud96ntcQWDrqNBQuC4Zefa2x8yI/GisP2SxDH4UX1ePwBpoqLeIO2K8cruZk6bDpXiDrqetWSz2MxGxu2/PUn5aUbhewtwyRcTQTzo/huBjEsD3K7gc0irDhtaZ4fslcBiUmOpH4iibPAboMBZ9CKU9bepsqSsHOYnuWKCxlgMjKRuKs9zBEfECPUVLhOzr3dYgUtdxM0nGIn+zbjJ7trLnW2dPSmXGeKlmiapfFsK2Ax5WdDBnqG/wAiicTiiWmt+ciZxPLHFWw18z8LGa24lxj+Lvrr4RoB5DUn3NasqXQVcweRqt4ZjavEHkSKuTmdA7O4e1de4zkDLAWrja4xZsrGaY965Lgy5Y5Z84p3Zw91h8Jj5VBI3qWTEcfbF3ltIIUEEn0p32jxvdW9N4qpcIZbLTzrTtJxI3AdakkpfG77374LGdRHzrpPYFf5Tn+78q5zhUlyx5beprrHZTC93h0BGp8XzrNqCAAI2sdmOAle5awPXuassOZlrytqyrlTm9tPOt8teZB1rS6cvqdp0mpGgTZj5UnxWNux4bXPSefn5UVjHuT4B92TGvPpQ6/y2i4+acxiQB6CqBjNoEzCXbkA3AZMnbSPKo7wVIGTT4idx/ivca4gZzlTZROo6bUmHEnTwg895nMOWh5UarnqUzY7jH/qKglcuYmMsiJ9ajTHspZTaAIOgB01pbhgz3JIlhMQNBTnD4hzMpJ2JjVhyInaiYBZSktzJcORJGbIdSQCNo3il3FG0CyxiPHoP+agucAd3DkAzJKzBArfEYdICBWbYBZmD1qKBng5gsW2nIxJ7KKi+NidTvvUdjDPcabQ8PMtoP8APtRdjhttQr3DMAEg6Kvl/caj4xxkpC2joVnNGvy2U8+ftWlafLTluS5zGGG4Iolrj5uv3VFeYvj+Fw85AC20Is//AEdPrVXv4rMSLl1nCjNuSCx5DX6irF2W+zPEYxO8ut/D25kBkLXGWJkLIyjlrr5U3KL9JQT1F+J7bXnUm0gQAxJ8XLy0FLl4tibhJa+4G/xZRPIALvXQsV9iRWcmMBEeFGt5fEerBiB8qpl/sleti6LgYFdACGUDlmbQzB5LPLrV/GX3KIIiG/iLjMSbl0mZ+NtdfXSicLgb7W3vL3rWkyhmR28JYGM2vlvy061ZeF4HC4azN8JcDDxF5Rwykgqh3t7bHen3Zi4ndXWwjhVAlAiFQXYbPJMnWJY9I2pVmo29CRQCeZzu1jLy6pfvJyP8x9xvz0ptge1OPtgMuJZhOoZVaI9RJqy8XwYxGDa8bfiUJ3l0CCxZoUwRuswZiY57VDwP7Pb2Js271oZlbMrA3MijKxWSYJMxsoO9RNSGGTxJtMnwv2k3R/q2kuKdPCSjT5gyKtnCe3eEuQGc2GP3bgEf+w8NVvjf2WtZw5dWZr0g5AMyKBoVzQCTrIOmgOlVLjPB/wCHABRwdfiDDYxmGYbGaMWgw8ETofb7sk+OyX8O6FguxMBhuIYSKouKs3bPhvW2tuOTDfzB2YeYofg3aG5hf9F3UztMow/uQ6e41rovCu1mGxa9xjraIW2J1tnlIO9s/uaviEHPmc4fFrzOXzpbjPjkHNpvV77Z/Zu9lTewk3rW5t7uo6rHxr9fWufBvOrIhg5lg4XiGtgRu29WLCu7CS0VSsFdIPWrFh+JZRVCEcxliDG5160rvsdjtWl/HTUFubjULuFhohaNOznDTiL6KB4AZPoP1rrV7ChVGXQDSq52Pwi2bc/ebf8ASrNibZe2QD5/Ks/4wSY1htwIIq1soqIGpVNZpJ7FZXlZVypzDH3u7QnKWlSREcutIsRxghTCtoANTIE9DROOxjiAIZRm0I6jalWNxoFkIAdMvTl5UxU9iNLgDgyNOK7G2SjIIJMtofXlSvFXoMyTuZOup6Vt3zOmRUGpMtzM8qkw3A2c+LStCqq9zMzlupFg77NGgHLManwVk37kAhCAfFuG12FOMB2by6kk+VG37CWjlJCzoCBOY9BQNav8MYlbH8UDTh1ywj90+bYwRBjqKLtXwyljmt6TqdTG4jpQ1tGRmzC4W5Kp0A8xyFanD3WjKGIuCCCBG+sHlSG57M0rxwoMnPGO8CZQS50jbY7g+lMLlm1aUsQc+mZtNegA3npQvCeF93pqWOgHkenrWnFbT3HFpULDQIBuzGPF6n6Ctlda1jI7M591rWHb4ERcY4ozPlIIVZ8IMa+Z6zU/ZnDviLlq29p7tkM0qoIPjgEgrqTIHyq78D+ye48XMXcCJM5F1JnkTy9q6bw7D2cMq27Kqg226dYoLrQox5gIsR8H+zbAWmF4WnVxqA7lwp6gNMGrapRAFUQPx96WY7iOVshJE/C28/oPWpeFA3ELTLBiCCNo5RWI3l22r3+/EZtA7kmL4ilu+EfMC4UocjZCT4cocDKDImCedVLtxw44S9/H28zh4W8pLMEAjxqsxGmvTQ1dsQpLLopWDmkkHcREe9e4y0txCo8Mg9YjnrTAB832fvxAIyBmcXw/HcDdtdxezFHuXCxC6nO2ZCpAC7ADYbVnDrC93xC3h3a4we1ckqtppcoPCqnKPI7GrFc+z7A3sy2nazdBIPiLwSZ1DagVUsRwi5w3GRfBuJcXurjW1JRrJATNGviGhiN9polYMODx/SJdCvBgfBsLK3VZWZzcQd3nGXLIzF1bxlwwMiPDppXZuxq4i3ayXLRRRmywVOhYkGF8qq/YPgYR2bPea2JNx7gA71ht4jqF3MDnm162lOMsXZWJ01DorOq/2sEG3mfOlX3KGB5+nj9Y6qskGWO3cjlLHeND8jrS7jHCLOMtNZvrnUmYkgjWfC0yvTQjTSov4QIquXiCW5vMkRlLEEbke9DcQxn81YGSEJaY5kAaAxJpdmpKfi8eM+/vzGpRvPy/eJQPtG7EWrQsrgbQW6x+AM0so0PxSC0kQJDGDE1S8Pwq/nFq4yo8kZTIuARtliQNOdd8wuPIQK8FTtBE/Q/StOLXLdxWW4mpEK3hnXnMiQelGuuXbknH5/fXqUaGBxic37Gdt2sAW73jsghVuDdfWN96ZfaB2EXEocXggpuEZmRYy3hE5kjZ/wAfWqB2s4Vewl66AB3THMMp5T05R0q5fZT2sCuMLcbwv/pk/dc/d9GP19a6NdgYRTIV5nLrd0jyqVb5610L7YOx4tP/ABlkQlxouqNluHZx0Dc/P1rm62DUc7eDHVjcMiFpfpzwmSwpPhbOu1WfhOHJIrHdZxxNlVeOZdOB3JyqKvWDseHWqz2Z4eE8Rq1LeB2otN+HmJ1LZOBAOJYUKMw660AppvxI/wAtqRq9VaMNFociTTWVHm86ylw8TkYwDNvW3/Q0PxCrGLQ6Vhtii3mFtEU2eCov3aMTDKuwFHBAK1eOlKaz3HJUzdCKsVeggCATtO3vQN3Am4vjBPRjEAT92NQadtaHSvck6UBs9TUmnwPmizCcLBbMWJgZYmBHQ9femGJtZLRVBqRAjlO59hJ9qnRY0oTi5kIP7pn0U/rRVAvYoMl+KqWK+oAcYuGQ3SJy5VURMs06dPhV/pQnZLjaLirb3yxkT3gH+mxGXQD7sSNqg7VG5/DW0VCQ11mBAkkhVUARqdWOnWmPZ3sbfCJPdl2KKVDAm2pPiJ5GB0+tbtW6hcE8zgVLkzq9qTLJcDqQCsaNtzkkN66bbUPxZMSwbuiFKkZSY8U6En+kDU8zpQ9zgKW0RbV15X/UbMIiPMHfpQeM7TjDXVRhuYjoI0J/fWuB8R1fb/aaHCKucxk+MGbKx+ASTIjMOXt156VHwbGFS7rsWPXaBrSdMaFdmtoJzGUaNNtEJ0iZpjcvX7mXw5TuJOmnlzFB8+8MMmAXX8QIP7R5d4upQlxIA1IMGKi4RxcOSqhso1npSjiWJui0WYYdlAhpJaZ5fB+Jorg4W3aAVYESQNdT5nlyqajU2LjHf9P6zVUEdTgQy5wfDtf79ge9iNHZQR5qhE+87VPf4NZxK5TmWeauwbQ+fp0qE4gTM/n86KwuLgzHWNeXuOtTT6tCA1h/fn/X7SWUnHEIPDFS13cB0MK4YZs+UQS5nU9d61W/ZwyHKBbXoBvAjbeNvoKLXGAggxEyNI9aqvaLEpaPwiScwbWZGw31jXStFurrVgK2yf7StNQbX2MDJeJY83fizW7YmS2rljEEqNhQFviFsrmbx5GKk6jQ7aH5e9JsTaxN1TcUGNdSY2qHgwBF22WDPkzMIMDLruN9T9KysjuC7eZ3k09Nabd3noH9frLdw5bbrmtHUE+E8zyg6QY/CtkuG63dvaZWAmCdCJ3HXU+1VPB4+5baFuLpqdgoB5ZVBiehk1YV4z3w7vmRAkws7ggt8MEb/KrUKMeD9PP/AH8om/SupPke/X9oi7ccG71Vd3NoW5PhU3M/Io0kRG535VyoWTavwjMROZGjKTzmATEevKu6tjHIPeKc8DvFMDOv9Y6N5/hvVL49wuyLyrkGZgwzwZBIOV42HQxvNbdPrNhKn7+/v3M3/j3jb5zOjcNuJxPhoD/961lbycaT7OJFcRtYBQ7W7hKshIYcxGkiuq/Y9dP8G6H/ALd5l/8Aldvea5/284bl4jiGSQS86f3qGP412nwyBpyU3V2FIImHRYGpJJHL2p9whkDhQwkjMKouIw93kzabVrh+IX7T5gY9KzPQGE0pqSp5nceEM3OY5GrAtwKCxIgDWuIdn/tAvWHPeA3E5LoI96fcc7c/xVkLalJMFeZPmelFWDWuJVpV2yOpasVx7+IuQhi0v/0f0oobcqqfZpDAkVaVfypB75lflJY8qytc/pWVJJV+7rAlThYrwXBQQ4O9oVE1E3LkjT/ihg2YdGG4/Os7YzOnRuKDM8y1g8qkU6aVkfKoI0yM/Sl/Fz8B5Anz3EfnTLJy5UFxZQApPwzB8gykE+0z7U/TsBYpmbVLupYfSIeP490to4LQjgeiupA25SoH+6pOxvG7mdiursVUA+ZiibuFUk27y5kJysJIBgggyNRqAa14L3VkXb6W3W3bLBBqWFwQMpmS0aj1NbNagI65M4FTkcS7ccGIZsPhrMhXY97fiRmCliDB6CY05Ac6aDh9uz4zvENcYDO3ofuj0j3rn3A+2OJuBLVwC3mbfWN53O5nShOPdrXfMCLrZc4JAKoI/uB1MayD865P/kuJ2gAezHK2RmN+P9oSq3Dh5ORu9JkCQBlZeekHNMaZaC4V2ixeJtXLiL3YVSQ5csGgE7RprlkxEEnlSyzcuWWW6lkiy2hdfF4lQlgQOcDmIOQ9DU/BeKmzxHUDuy2VlAhQGQmcuupJE9ZrpJSoABGceYZUHGYV/wBf4hYKki3etvozpluIQNwVUZiRzHvtrTvs12qYhtVyPMZdoJ+EjWInSlycKS7h1uYYm1mxTBg7FhuyJOb7h8CwOq+tJMOzWsVkOZlDAlwZ8Jc22W4dczK6lc+5ymZEESzTJZWQOD7EtD8NvpOnWMYDR+HvzoKoWKutZxBsWmFw5gqpqGGdQyzIg6HeatfCM4QM4KsSYA1iDGvKedeWv0DVtgzqYVlyI9xF3u9zSdsRbu3ctxZMNEjYiDHuNfaoMRda/wB09pX1JJNwBOZAORiDvy8hQeIAXGsGuLC27bORq2YklVAI5gMCeUjflv0eiRHL/oPX5zOxKceYp7Qd5ZZ2w5LAiSjTlWOYHT5RNVEcXu27Zdgwz+HPlKr/AOIMa85rp+Mw+YAqYVx4SdAJ1+IUg4lgrlq1csMudHGhkmDqVMwZE845neuuEUjBHEqvUMh3Dv6xTwS//wD51zOV7zOxPPfKrbRAyz7mirQVLsHca6nU9SY68qbcA7OfxWAtFjBdLkZTtndgF05QAKjwPZq5eURc7tSBkLoZEGMkA7D1PLXom/TEnibNN/8ARUA7jN+GcQa40rOYH4Tvr938NKm4m6LmvSNbZUDnpqIHkYE0Dc4PicFcz3h3itoHtSw+IRmEArpJ/Oo+L8Nu3ycjDI2gO0s24A3JJjTqa5505S3aeJtNtbDep4lo+yawUwTMd3vO2vMCBPzBpR2hIv4m60DRykjn3Zyk/MEe1W6xkwGCUMdLFsbfeKj8WY/Wqjw7Dt3SG4PE695PUuxJPzJ+lehvG2sCeXV99zNFl3hgPKk2O4OTsBV2GH8q0bC+VYw5E0EAzml7hmXcU67P8DBMxVqbhYJ2FG4XC5RpRmwkYghQDJMDhAogUYLXrXlskVIp86CFMg9K9rzNWVJUrdzShL1zprUuLv8AJf8A2j9/Ol73yNAYPUbH9azvZjhe5sqozy3Umckaodeh2PlUiPPjAgjRl/I0uvrmO2vST9KJwGIloI8fXk4/WlgeZtHHEYsAII+Fta8JrFI22VtvI1owgwaghT1jQPE9bZB6jU+Zj86mxV4IJbb6nyFIcTiTcJJ5bDks/metatPQznI8TJqtSlQwezCcMxuWyP8Au2gQw3z2xoWH9ybH+2D900Fj+GpdVso/mjUHYXMoiD7R8hPOgbN5kcMhKsDmDA6yD/ij1xq3DmUZG3ZBoBrqyD+ny+76bdRTuGDOFYu1siLuDcWgtmRky+AMMykm44WOpadTl18J86YW7CXbRi6yJ3h75i5Ajw953QyhXnNzkQs6wa9AOZmQBg5BZGIGuwuW2IOVo3HP6GDCMto3AzLkIYC2NGDQTLK5MwCZykiBy0FJdMGOR9wk/ZPjVlluWXJBAyg6eJNswJ+8oiZ6A9anXgBtXGTvUn+Xft3spRLgAcOpjQeLKhAmMwOu9Vvh2Dtretr4WcAsVDMFDZQAWYqJUyWyrM+lWngGOlWtH+dh2zAqRqseFiik+m22nLYXGOoxDu77E8wmKAtvZkKXe2oziMhfEW4OgkHQSTJ+gpRjUZr1ksRmtveBO8/z2y68/vfOhu1WHe3eAJm06hhcA0cKx25TAGnKpeGpN0sSCLZYZhqrakqB+NUAVGRCBDNidJ4Dbt3r9wZAt3KQX0LGAsQeQ3Ef2nrQ+NxD27oRmKg5SZMjXcfSg+w98DFu7GFVCeozNEDzMA/SiX4c91RKKzG5mYlypVSSWSMvQganlI51zNRWrNz3/qdXSNtPPX/ZYMarNl7sglACV5wOmmutI73Zq5ib4uwDbKw4kpm1DKc2zQPD7+VOLKBDbX726IuaCDu0zoNPKa2xfEHOZdFEaQeuk9d6yK5rYn3IVLgKsA4crLdfCYn/AE38SZYAUbq1thtB0qbjt3ulNq5hXuoNUuozMuQEHM8bRzpO9y/asXO/ud8pYLKySimSSxMZRMDSd50ozsXx9muNhL38xSCyPzgDYjrHMdDXRqsDDuYraipz6+8yXsxxhcjWbWVTZOYqVb/uuWJ8R/rzEQR9K27R8RNowreIjP0iRO3z260v4zh72GxQNjM9m6rIw0ItxBHxEb7Rtp81/F+zmPxfdvaUJKFGa42SAGbUCCdQeQNOxvMRkLyZXb3b64Sys7LrqIJAABUhlO4MifMCKv32dcIfL/FX511sqZ0BBl46GdJ159KJ7NcBuWQveOioogW7IKK5iMzqNfKOfPpQvbbtj3SXLOG8V0ABnA8NkEwB/wCZEwOW9aq6FB3kddRT6ltprU8HuQ9veMC83cW/gRxnYbNcGuTzy6aDmfKrThsL32F7oLlvYbw5dJOVRp/uWCPUVy3sfabEXbVvzAE6iSZLHqdZ9hXUreNIC4ojK9v+Til6BTGfzCMSZ/ocnpTgN+czMfkxE4bzrcNTTi3D/wCZntjMlwFxHI/eH1n50vC+lc50KHBm1GDDMjB3qRTW2XzrUL5mgxCmyqelSha0A9a2iikm+SsrQ1lSVKPcugkoSV6HQSeUT8Q5fnQ99WJGUSNJ8uuYcjTC5BCkkGdRzB81POoGu9NCKzLYUG3bOmawx3BppkA22+o1qZ0nVTBGx6VCLv13r1hrvrypREZmFYXFBjkeAx+RP9QqbGXQiMzT4BOg1IpXiBPk287xW6Yvvka2+jxvOjabj8xTFHIz1IWJBx3EuOxTvLkHTboBPLr5mh710WyGB8DqJ8vM+m/tWWbmQlW2jKfTr8taGc722849RoR8oP8Atr0CqFGBPLu7Mct3NimVipO/5/s0LfUqZ210PmOhFCW+IFWUN93wGfLYn2ozEt0pbLg5hq2RiTW+JsCCFHhWSDJLmeWm5kUywmKs4nRoDaT911jzjb5iq+t6DIiRHLpH6UW7LdbMygtvI0iPSjHIwYB4ORJeNcAfu/5ai7BOuzBeUA/FqW+kUtwrNbsGc9phclSZUrI8QAOsaD3NOLfEr1vYi4Ojb79RRtzjlm4At5Oh8S5lBjkQND51CgxiWHIOZWP4+89lMGoDLIIBGqsCZIbloYJ6aVZFw9vC2QjOC7EaLrJMaL+Z9Knw+CwjrNt1SWB/lvLSsxIaSBqdOtT4XgIN9bxuZspBVSuggzvJn9TSLEbHAmuixN2WMP7K8JVc1++xhjIXWNObD73lVlOJ78ABu7WCCM2Un3G2nSKD4PiAlybgVkC6QT8U76jTSgONYEu+aw0KZJEkRPLzrivpr3bJH7TtLqNPnG4fTkYj/u7YCDOqtbAVWJ0yhYUFZAOXlM0Jir3dK2a+t0lTLBACNQRsY0IFIk4Ze6p7k/kKKwnAjMvcWOaqkT/ukSPaiGivbsSHU6ZP4/8AP+IMvH1UB2h7TyhjcrsSwI1EE+sGtcRxe3g8iWbYUsvhYEu7yRIzGWOoGnkKYYzg2F2vP4dIXMEWOQAGv1oscXw1hRlAVQNDGURto7xPtNbKdAV74EwajX1t+EZ/aA4Z8Vcy3HR1RiJlWzDUEPlAYzIGhA9eVXbEcQSyis5GUnTfM3ll301rnfEu3iwRbJaBJybbx8bD8F96qPFOLX7nxnKrCSqkyQR4S5Op9z7Ct9dSVjicyy1rDzOg8d7f2z3iYdST3ekCMp1zZmBgADp865raxrd2bWgVnDt1JiNY3HMedBgkazrH4/uZoiwktlBB89QPM67COflVsZEWdG+zvgt29au3bfga3BtHYNcGU5W/tKrlPlcq/wDB3XEsMVadQrqbeJtMJOdBEGDCuuqsCDsOlR/Z1fQ4NVSIXmBGYndo86qv2ndr8zfwGHuZS2mIuj7ine2p/rI3PLajGFXmCcu3EfcD4u2MxpGHAGCwoZc40W9eIy5UjTIik+5HlVjxPD0uHUQ3UUJ2PbDjDW7eGUIlsBcnMeZ6ydZ507yjeg4cZ8QsFDg9yrY3hNy3JAzL1G/uKXhqvTGgMbwu3d1Ihuo/PrSH038sat380quevGejcZwh7esZh1GvzFAx5VlKlTgzQCD1Ne+86yvcvp86yqlzjXDOL3LGg8STJRtVPmOh8xVmwPELd4Duzlbco3xSP6T94fXyrfi/ZtbviVlRzvA0PtVPxuBey0OCpGx5GOYNNZEt/OElr19dS7WhmP7BB6VsiEazIPzqucM7Ssul3xDk/wB4ev8AUPXXzqwriFuAMpBBO41Hy3U+RrHZS6HnqbUuVxx3JM2krt0/OgsRaO6aMNaKdJGk1Ez8j7VSgQmJEreKuTcJIjNqR58/z+VBYi6cub79o6+eTQ/NCPrTjjqCA43G5HP18+XvStsouKWMW7ghjE6oIOnmprtad91YnB1KbbD+sT8VWWDjZx9V0P0ijuDY4FlVzEc4zSIjUfeHUdKGW34LlttTabMOUhTDD3Uk+woC7dJIPpEcgNqdM8b3hlYjRoJGmoPKR9K9t34/elB4a53piVVztmMBj5E6A+RiazMdeo0igxiFnMdriQYkltIjbrpI5VC1zby6x+FL7FyCAJIPIwIPzovESuhEEcjvrRCVPAEMZkVomPunXzG9eoxXVXdTyCsQAPSawWPAWLppELmBYgneK2tZchJIkkADUnTf09+tXKhOH4pfG19wPOG/Kmh4ni5NpL+f70oi9NjI5VX7l6Sf0A20G3lXtq4eU+1SSODxLExriH3ghUT8YioHxtzdr1xvIsQPkIoG85Bg6Ebg6V42NKwFy6AiYHPf1qpc9xWLuLsxWekKfLUa7RW2Pxt3E5M5JyrlAgKBr5fnQ1hVJm4WOkwokn3OmlbG5nIW0DPwxzJJ5Qef760MuRXoDECFA8Jgkgkb766kVhcgfFObcc9DME+useleXrDIxR0If+nmPX2qN9DoZ/zVQwJhJPvXrYmSEXSYDR0EaD8/+aCxOI5L/wAeXrRHCEAm6+qroF2zuRok9I1Y8h5kUQXyYLN4E6S/atuH4EW7ZH8RdWU//Xb270jqdlHPeqVwTCm83PeSTqSSZJJ5nzpVib7XXLOSzMZJ6nYegA0A5AVbOzVrJvoetZtTZheJu0dOWyZfOzl9rBXKxBH1HQ10bh3ElvLI0Ybr0/xXLsNiAR5/vaiz2hXCQ9x8kbHefLKNT6VhouZGx2DN+p062DPRE6i1uYJr2KU9mu09jGpNp0LD4lB1HmAdYpwa6qkMMicVlKnBmjUtxvDEfllPUfnTMrSftLxy3grRuXDr91Rux6D8zyqnC4+aWm7OFi1+EXAYEEfL8q9rlOO7WYq7ca53rLmMhVMADYAV5XPLV/WdEUPjsSxXbHr8z+tDYnDq4KsAw6EfUGjLg9fpQ9wHzoJUqXFezDL4rXiH9MiR6daRYfEvZaVJU7EHn5MDvXRWU9G5ciKWcT4Mt4SVKt1A1001605LPBgFfIgHDe0Ct4X8BP8A6n3O3ofnTC/rtGvKqjxHhdyyTIlZjMPz6V7gOLPa0+Jeh5eh5fhVNQD8yRq6g9PG2MBLflH4foaTYwgA2pAKsrDUSBlOnrDAH0NO0vLf1Uwehif8/vagsThQdHj3qae74RKtK1OnNwDJFN3EAXUcf0gOOsSp+axS7FWcjMo1AJAPUA6H5U3ucKEjKYkxvsfMHahsVgWUQZnz/KugtqN0ZzHosTsRSakDFRM6ev41ucOw1j6/WomnnRxUMTEoVAKkN/VmEH/aR+dbC7z185pcRWd4arEvMaLc/wCKka6IAA1+c/Oli3vMfv8AfKi7uNY5TCgKIEAfXmfepiTMJDE6GBlAnSOfMczrWxuaysnyjX0C66UuW/zj351PavOsuDljwmGVTruAJBPtUkkzXJBM67xH70rXMNyDHSdYHnG/tUD4lc0qIGsA6xUJvc/3/ipiSHXpGmwMGD+dZZQk+Hf5RJ60EMXExBnyH57VE+IY+Xv+VTEmYzvXAky4bXWDMxtrzpficUX2AUdB/neh6OscKuFQ7DKh2LaZv/EbkeY0qYAkyTBbFrMfL5+wHM0yvAwFGkCAOQG5HmSdSefoK2S2F0G/X9Og+porC4eTSXt9TXTpz5kHC7EnWrRYuZfXy/EUKMFlhgN96ix2OCDKurj5L5eZ8qxOd5nUrUVrzCMZxlreiGH6/wBPn60ivO7tLOzE75jP416ELak+dG4fBaSYC8y2gH60QASCcv3JuyOGdsfh1tFrd03FyleQBBbn8OUNprIr6cNcY+yJLf8AGMe6Ziqnu7raZTs0LGkgkT69a6l2h7Q2sHbL3DqfhQbueg8vOtVbALuM594LOEWedo+PW8FaNy4ZnRUHxM3QfmeVcL7R8buYu6blwz/So+FBPwqPbetePcbuYu6164d/hXkoOyqOgGs85pUqyYAOtZbLDacDqa66loXJ7m+cdKymNvg5IByn6frWUOxIPx3l4g8ifnWrEnr9a9c/v0rUtv8A4pUqD3cPMyTy/f7/ADoc4Yf3H5UVcj29TUXoN6uXBnwKH7v10M+3vSHi/ZdT4rJCnmpJg+nT0qy5qjbfUD3/AH+5olYjqURmczdWttBBVh7Uxw/Fs0C7y+9Gvv1q347h1u6sOo9QNR5g+1VHinALlrxJNxOoHiHqOfqKflLBhoAL1nKwh7egI1U8+Xz2qdlFxJPxLv8A8VXsLjGT4TpzB1B9RTfB49WYMIVtivIjnB/fLelNSy8iaq9Qr8HiK8faKnSgziD94Bh5ifx2q2cS4dnErVfxHDmHKtFVwImbUabnIEWuiHaV+oqM4Y8oPpRbYc1obdaA8xmiAskcq1imWQ/81qUHNR+H4UW8QDS0XismjzYX+n6mt1wyf0t/7f4qbxB+E/qLaymf8On9P/0fyqRLajZR66n8TU3iWKXgGFwVy5pbRm9ASB6kaD3phb4Hl/1bqJ/aCLjfJTl+bT5Vu91juxI6Tp8q0jpQmz1GDT+zDbNyza/0rYLf/kueI/7VgKPWJ86Ev4hrjFmJYncnX8a2s4cn067Aepom3bUdWPloPmf0pLWTXXQB1NcNYLU1shLXxnX+kat8v1rW3aY88o6LufU7004dw8L8Ijz3+tZXebq68dSLJfuKQo7pT11c/kv4+dDrwKOfv+VWLYfvlTfgXALmLhz4LB+/Hif/APmDy/vOnQGZC03scLDsKINzmU7C8IJMKhdhGg8+vQfWrRwfsJcvsDdMAfd5D0H510nh3CrVtQttAoHz9STqSeprXtFxmzgrXePGY6Ig3Y/kOprWtQUZYznPqWsO1BFmNuYfhNjNHiPhRR8TtG3p1Nci49xi7irrXLjSx0gbKP6F6DqazjfG7mJutdutmY6AD4UH9KClqa9Oh1+n6mku5sOB1NFaLSu5u/vieEchr+p6U94NwwsQTt+/KvOEcPLGSIGnM/vy96tuGw4Ucv36n9xVEhRgRLMXOTNEwQAH6VlGC+Bz+i/pWUuVzFoYn8Pr/mtXMaE/81lZVwpCxAP7/KvZnZvmP0rKypLnhMeft514zTtoY/f0rKyoJUjYdJ9/+ajg/s1lZVyRFxPgK3SWUBG6jY6xqKq2NwrWmKvuOhmsrK0VMc4inUYzHnZjiRJ7ljOhKH0ElT5Rr86Y37eUkRI/KsrKVcAH48zdpGLV8+IJcwq86Gv8MXl7VlZVBiI0op7EC/6cagu4MisrKarnMzvUoEiy1hE1lZTpnM1ivVWaysqGUBmTJhydem/p10qRQq7CT1O23ID8/lWVlBnMdgDqbhCd/wDHy5UXaWKysoGjEEYYGxJnypjcxyWkLNoBA6yTtHnWVlJxk4MeTtUkSy9mOzz3sl/FKMhgpZBBGmzXD98/27V0myaysraihRgTj22M5y0X9ouMJhLRutM7Ko+8x2Hl71xLjfFbuKuNevOSeXRRyVV/OsrKzahju2zbo0ATd55it29vPn7dKY8KwOYjn+5/z8qysqhwvEXYxZ+ZbsLZVABBHv8Ap7fOjVJPTp+X+PQV7WUmSaGeaj8fyrysrKuS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050" name="Picture 2" descr="E:\Tepper\Other\ABA\Archive\_MG_3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4"/>
            <a:ext cx="12192000" cy="81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797644"/>
            <a:ext cx="118634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solidFill>
                  <a:schemeClr val="bg1">
                    <a:lumMod val="65000"/>
                  </a:schemeClr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JOIN US TODAY!</a:t>
            </a:r>
            <a:endParaRPr lang="zh-CN" altLang="en-US" sz="6600" b="1" dirty="0">
              <a:solidFill>
                <a:schemeClr val="bg1">
                  <a:lumMod val="65000"/>
                </a:schemeClr>
              </a:solidFill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500" y="4831237"/>
            <a:ext cx="11827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JOIN US TODAY!</a:t>
            </a:r>
            <a:endParaRPr lang="zh-CN" altLang="en-US" sz="6600" b="1" dirty="0">
              <a:solidFill>
                <a:schemeClr val="accent5">
                  <a:lumMod val="40000"/>
                  <a:lumOff val="60000"/>
                </a:schemeClr>
              </a:solidFill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90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057" y="1420944"/>
            <a:ext cx="561884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ASIAN GUIDE </a:t>
            </a:r>
          </a:p>
          <a:p>
            <a:pPr algn="ctr"/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IN </a:t>
            </a:r>
          </a:p>
          <a:p>
            <a:pPr algn="ctr"/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PITTSBURGH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68" y="5126049"/>
            <a:ext cx="8040624" cy="11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Introduction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Culture</a:t>
            </a:r>
          </a:p>
          <a:p>
            <a:r>
              <a:rPr lang="en-US" altLang="zh-CN" dirty="0" smtClean="0"/>
              <a:t>Career</a:t>
            </a:r>
          </a:p>
          <a:p>
            <a:pPr marL="0" indent="0">
              <a:buNone/>
            </a:pPr>
            <a:r>
              <a:rPr lang="en-US" altLang="zh-CN" sz="2000" dirty="0" smtClean="0"/>
              <a:t>- Alumni Panel</a:t>
            </a:r>
          </a:p>
          <a:p>
            <a:pPr marL="0" indent="0">
              <a:buNone/>
            </a:pPr>
            <a:r>
              <a:rPr lang="en-US" altLang="zh-CN" sz="2000" dirty="0" smtClean="0"/>
              <a:t>- Trek</a:t>
            </a:r>
            <a:endParaRPr lang="en-US" altLang="zh-CN" sz="2000" dirty="0" smtClean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207" y="135592"/>
            <a:ext cx="3943350" cy="723900"/>
          </a:xfrm>
          <a:prstGeom prst="rect">
            <a:avLst/>
          </a:prstGeom>
        </p:spPr>
      </p:pic>
      <p:sp>
        <p:nvSpPr>
          <p:cNvPr id="5" name="AutoShape 5" descr="data:image/jpeg;base64,/9j/4AAQSkZJRgABAQAAAQABAAD/2wCEAAkGBxQSEhUUExQWFRUXGBcYGBcYFxgXGhgaFBQXGBoYGBgYHSggGB0lHBcYITEhJSorLi4uFx8zODMsNygtLisBCgoKDg0OGxAQGywlICQsLCwsNy8sLCwsLCwsLCwsLCwsLCwsLCw0LywsNCwsLCwsLCwsLCwsLCwsLCwsLCwsLP/AABEIALcBEwMBIgACEQEDEQH/xAAcAAACAgMBAQAAAAAAAAAAAAAEBQMGAAIHAQj/xAA/EAACAQIEAwYDBgUDBQADAQABAhEAAwQSITEFQVEGEyJhcYEykaEHQrHB0fAUI1Ji4TOC8RVDcpKiU2NzJP/EABoBAAIDAQEAAAAAAAAAAAAAAAIDAAEEBQb/xAAvEQACAgEEAgAEBAcBAQAAAAABAgADEQQSITFBURMiYfAycZGhQlKBscHh8RQF/9oADAMBAAIRAxEAPwBUsVuFr1RUi1x8zqzQA1sAa2oa5xBFBJO29VLAhEVEcUgnxbb+VA4vHgqGUn0Gs0DafvA06FqvBhYEanHgESPCedb4sgoXVojpzpU1xLa5WI8/KvVcXRKEwu45GIq8S+J6eNppOb986lt3swMSwA2FJsYquCQDPkK0sd7ZErmUEc6PYsWbCI2XEgrDJz58qjuXckkfDyFRm+rifEG59Joe4pmMu/OqxzMll4cYxDrfGEtW9ZLaVrdx7uudNNefOohwgEgnU/SpbyZcqt6QNqny+O5QRlTKwyxfFxTIggSfWoLYa6ZI12k66eVFYYrBgQBvUyr/AEsBzpDHb1MjWEc+Yj4jYNghpJB3FSYcG9qIGg+lb8atyyEiQTBE/Wou9RCFUQTAHSmgkqPcAnMku8PM5vwrW34CCaY2cX4snzNGrh1YQRpyqgx6MteeDNOG3O+VpeIGgJ3qw9luzS3LZN5QGnTKeVVU4YaqRoa34Rx29gHAZi9hjBnUp79K0VFesTatZUSx8T7LPbJNs5h0O9Ib1m4hgowjnFdLwGJF0BgZBEg17xRURdYomoU8wDWpMpvB7pgAzT9myIXchVUSSaX8LvLcut0BioftAOazbtzClpbqQBt86FKB2Y8ErwJPg+0CXQWWYB0Y7f5rW5x26zd1hlLOdz08yeQqqfxBVVCiJ0Renma6Z2ZwVu3aAQeIgF25sx3JNORAOpTNKwOA3rhnEYh5/pQwB7moMV2dvWxmw2JeR91zIPvyq78VQKAx9PnQgtxSbBYpyDDUqRKXwntTczFLoK3E0ZT+PnVyw+KzqGB0Nc/+0dVtYixcWAzSrRzE6TVo7GXM9kg/dal28qGhL5EcvcrV2NE5R0r1UpEOBSayjclZUknOlWt9q9UeVelaKFFvEscU218qqmPx6sToVneOdXDE4INvSrE8BUmmoyjuA27xK5gcY6EFTIHI/hTjC8UVznZJjUgbDzr1uAqniacvMCinw+UIVCogBnXeetW7KepdauO4LiMbbuMItzm2nQT605tottAAAvMgUPdKZNViCIA2NQYywtxAVzAbDp7ml8HAjORzN7OHzqxDRE6R9aF/iGVSpbvI+lEYY3CAsQAIJXWgr6NEqsHXTYmj46ibELia2MRJMgAb0Ql/UCdY0FKLdi9Gog8pO9N+G2oGZomN5q3AAmB69nIkPEcM/hIc+cVpcxbRr4jGk0c19SoJ3oDFIDqGzT8/lS1Y9GL+K2JPZvxud96ntcQWDrqNBQuC4Zefa2x8yI/GisP2SxDH4UX1ePwBpoqLeIO2K8cruZk6bDpXiDrqetWSz2MxGxu2/PUn5aUbhewtwyRcTQTzo/huBjEsD3K7gc0irDhtaZ4fslcBiUmOpH4iibPAboMBZ9CKU9bepsqSsHOYnuWKCxlgMjKRuKs9zBEfECPUVLhOzr3dYgUtdxM0nGIn+zbjJ7trLnW2dPSmXGeKlmiapfFsK2Ax5WdDBnqG/wAiicTiiWmt+ciZxPLHFWw18z8LGa24lxj+Lvrr4RoB5DUn3NasqXQVcweRqt4ZjavEHkSKuTmdA7O4e1de4zkDLAWrja4xZsrGaY965Lgy5Y5Z84p3Zw91h8Jj5VBI3qWTEcfbF3ltIIUEEn0p32jxvdW9N4qpcIZbLTzrTtJxI3AdakkpfG77374LGdRHzrpPYFf5Tn+78q5zhUlyx5beprrHZTC93h0BGp8XzrNqCAAI2sdmOAle5awPXuassOZlrytqyrlTm9tPOt8teZB1rS6cvqdp0mpGgTZj5UnxWNux4bXPSefn5UVjHuT4B92TGvPpQ6/y2i4+acxiQB6CqBjNoEzCXbkA3AZMnbSPKo7wVIGTT4idx/ivca4gZzlTZROo6bUmHEnTwg895nMOWh5UarnqUzY7jH/qKglcuYmMsiJ9ajTHspZTaAIOgB01pbhgz3JIlhMQNBTnD4hzMpJ2JjVhyInaiYBZSktzJcORJGbIdSQCNo3il3FG0CyxiPHoP+agucAd3DkAzJKzBArfEYdICBWbYBZmD1qKBng5gsW2nIxJ7KKi+NidTvvUdjDPcabQ8PMtoP8APtRdjhttQr3DMAEg6Kvl/caj4xxkpC2joVnNGvy2U8+ftWlafLTluS5zGGG4Iolrj5uv3VFeYvj+Fw85AC20Is//AEdPrVXv4rMSLl1nCjNuSCx5DX6irF2W+zPEYxO8ut/D25kBkLXGWJkLIyjlrr5U3KL9JQT1F+J7bXnUm0gQAxJ8XLy0FLl4tibhJa+4G/xZRPIALvXQsV9iRWcmMBEeFGt5fEerBiB8qpl/sleti6LgYFdACGUDlmbQzB5LPLrV/GX3KIIiG/iLjMSbl0mZ+NtdfXSicLgb7W3vL3rWkyhmR28JYGM2vlvy061ZeF4HC4azN8JcDDxF5Rwykgqh3t7bHen3Zi4ndXWwjhVAlAiFQXYbPJMnWJY9I2pVmo29CRQCeZzu1jLy6pfvJyP8x9xvz0ptge1OPtgMuJZhOoZVaI9RJqy8XwYxGDa8bfiUJ3l0CCxZoUwRuswZiY57VDwP7Pb2Js271oZlbMrA3MijKxWSYJMxsoO9RNSGGTxJtMnwv2k3R/q2kuKdPCSjT5gyKtnCe3eEuQGc2GP3bgEf+w8NVvjf2WtZw5dWZr0g5AMyKBoVzQCTrIOmgOlVLjPB/wCHABRwdfiDDYxmGYbGaMWgw8ETofb7sk+OyX8O6FguxMBhuIYSKouKs3bPhvW2tuOTDfzB2YeYofg3aG5hf9F3UztMow/uQ6e41rovCu1mGxa9xjraIW2J1tnlIO9s/uaviEHPmc4fFrzOXzpbjPjkHNpvV77Z/Zu9lTewk3rW5t7uo6rHxr9fWufBvOrIhg5lg4XiGtgRu29WLCu7CS0VSsFdIPWrFh+JZRVCEcxliDG5160rvsdjtWl/HTUFubjULuFhohaNOznDTiL6KB4AZPoP1rrV7ChVGXQDSq52Pwi2bc/ebf8ASrNibZe2QD5/Ks/4wSY1htwIIq1soqIGpVNZpJ7FZXlZVypzDH3u7QnKWlSREcutIsRxghTCtoANTIE9DROOxjiAIZRm0I6jalWNxoFkIAdMvTl5UxU9iNLgDgyNOK7G2SjIIJMtofXlSvFXoMyTuZOup6Vt3zOmRUGpMtzM8qkw3A2c+LStCqq9zMzlupFg77NGgHLManwVk37kAhCAfFuG12FOMB2by6kk+VG37CWjlJCzoCBOY9BQNav8MYlbH8UDTh1ywj90+bYwRBjqKLtXwyljmt6TqdTG4jpQ1tGRmzC4W5Kp0A8xyFanD3WjKGIuCCCBG+sHlSG57M0rxwoMnPGO8CZQS50jbY7g+lMLlm1aUsQc+mZtNegA3npQvCeF93pqWOgHkenrWnFbT3HFpULDQIBuzGPF6n6Ctlda1jI7M591rWHb4ERcY4ozPlIIVZ8IMa+Z6zU/ZnDviLlq29p7tkM0qoIPjgEgrqTIHyq78D+ye48XMXcCJM5F1JnkTy9q6bw7D2cMq27Kqg226dYoLrQox5gIsR8H+zbAWmF4WnVxqA7lwp6gNMGrapRAFUQPx96WY7iOVshJE/C28/oPWpeFA3ELTLBiCCNo5RWI3l22r3+/EZtA7kmL4ilu+EfMC4UocjZCT4cocDKDImCedVLtxw44S9/H28zh4W8pLMEAjxqsxGmvTQ1dsQpLLopWDmkkHcREe9e4y0txCo8Mg9YjnrTAB832fvxAIyBmcXw/HcDdtdxezFHuXCxC6nO2ZCpAC7ADYbVnDrC93xC3h3a4we1ckqtppcoPCqnKPI7GrFc+z7A3sy2nazdBIPiLwSZ1DagVUsRwi5w3GRfBuJcXurjW1JRrJATNGviGhiN9polYMODx/SJdCvBgfBsLK3VZWZzcQd3nGXLIzF1bxlwwMiPDppXZuxq4i3ayXLRRRmywVOhYkGF8qq/YPgYR2bPea2JNx7gA71ht4jqF3MDnm162lOMsXZWJ01DorOq/2sEG3mfOlX3KGB5+nj9Y6qskGWO3cjlLHeND8jrS7jHCLOMtNZvrnUmYkgjWfC0yvTQjTSov4QIquXiCW5vMkRlLEEbke9DcQxn81YGSEJaY5kAaAxJpdmpKfi8eM+/vzGpRvPy/eJQPtG7EWrQsrgbQW6x+AM0so0PxSC0kQJDGDE1S8Pwq/nFq4yo8kZTIuARtliQNOdd8wuPIQK8FTtBE/Q/StOLXLdxWW4mpEK3hnXnMiQelGuuXbknH5/fXqUaGBxic37Gdt2sAW73jsghVuDdfWN96ZfaB2EXEocXggpuEZmRYy3hE5kjZ/wAfWqB2s4Vewl66AB3THMMp5T05R0q5fZT2sCuMLcbwv/pk/dc/d9GP19a6NdgYRTIV5nLrd0jyqVb5610L7YOx4tP/ABlkQlxouqNluHZx0Dc/P1rm62DUc7eDHVjcMiFpfpzwmSwpPhbOu1WfhOHJIrHdZxxNlVeOZdOB3JyqKvWDseHWqz2Z4eE8Rq1LeB2otN+HmJ1LZOBAOJYUKMw660AppvxI/wAtqRq9VaMNFociTTWVHm86ylw8TkYwDNvW3/Q0PxCrGLQ6Vhtii3mFtEU2eCov3aMTDKuwFHBAK1eOlKaz3HJUzdCKsVeggCATtO3vQN3Am4vjBPRjEAT92NQadtaHSvck6UBs9TUmnwPmizCcLBbMWJgZYmBHQ9femGJtZLRVBqRAjlO59hJ9qnRY0oTi5kIP7pn0U/rRVAvYoMl+KqWK+oAcYuGQ3SJy5VURMs06dPhV/pQnZLjaLirb3yxkT3gH+mxGXQD7sSNqg7VG5/DW0VCQ11mBAkkhVUARqdWOnWmPZ3sbfCJPdl2KKVDAm2pPiJ5GB0+tbtW6hcE8zgVLkzq9qTLJcDqQCsaNtzkkN66bbUPxZMSwbuiFKkZSY8U6En+kDU8zpQ9zgKW0RbV15X/UbMIiPMHfpQeM7TjDXVRhuYjoI0J/fWuB8R1fb/aaHCKucxk+MGbKx+ASTIjMOXt156VHwbGFS7rsWPXaBrSdMaFdmtoJzGUaNNtEJ0iZpjcvX7mXw5TuJOmnlzFB8+8MMmAXX8QIP7R5d4upQlxIA1IMGKi4RxcOSqhso1npSjiWJui0WYYdlAhpJaZ5fB+Jorg4W3aAVYESQNdT5nlyqajU2LjHf9P6zVUEdTgQy5wfDtf79ge9iNHZQR5qhE+87VPf4NZxK5TmWeauwbQ+fp0qE4gTM/n86KwuLgzHWNeXuOtTT6tCA1h/fn/X7SWUnHEIPDFS13cB0MK4YZs+UQS5nU9d61W/ZwyHKBbXoBvAjbeNvoKLXGAggxEyNI9aqvaLEpaPwiScwbWZGw31jXStFurrVgK2yf7StNQbX2MDJeJY83fizW7YmS2rljEEqNhQFviFsrmbx5GKk6jQ7aH5e9JsTaxN1TcUGNdSY2qHgwBF22WDPkzMIMDLruN9T9KysjuC7eZ3k09Nabd3noH9frLdw5bbrmtHUE+E8zyg6QY/CtkuG63dvaZWAmCdCJ3HXU+1VPB4+5baFuLpqdgoB5ZVBiehk1YV4z3w7vmRAkws7ggt8MEb/KrUKMeD9PP/AH8om/SupPke/X9oi7ccG71Vd3NoW5PhU3M/Io0kRG535VyoWTavwjMROZGjKTzmATEevKu6tjHIPeKc8DvFMDOv9Y6N5/hvVL49wuyLyrkGZgwzwZBIOV42HQxvNbdPrNhKn7+/v3M3/j3jb5zOjcNuJxPhoD/961lbycaT7OJFcRtYBQ7W7hKshIYcxGkiuq/Y9dP8G6H/ALd5l/8Aldvea5/284bl4jiGSQS86f3qGP412nwyBpyU3V2FIImHRYGpJJHL2p9whkDhQwkjMKouIw93kzabVrh+IX7T5gY9KzPQGE0pqSp5nceEM3OY5GrAtwKCxIgDWuIdn/tAvWHPeA3E5LoI96fcc7c/xVkLalJMFeZPmelFWDWuJVpV2yOpasVx7+IuQhi0v/0f0oobcqqfZpDAkVaVfypB75lflJY8qytc/pWVJJV+7rAlThYrwXBQQ4O9oVE1E3LkjT/ihg2YdGG4/Os7YzOnRuKDM8y1g8qkU6aVkfKoI0yM/Sl/Fz8B5Anz3EfnTLJy5UFxZQApPwzB8gykE+0z7U/TsBYpmbVLupYfSIeP490to4LQjgeiupA25SoH+6pOxvG7mdiursVUA+ZiibuFUk27y5kJysJIBgggyNRqAa14L3VkXb6W3W3bLBBqWFwQMpmS0aj1NbNagI65M4FTkcS7ccGIZsPhrMhXY97fiRmCliDB6CY05Ac6aDh9uz4zvENcYDO3ofuj0j3rn3A+2OJuBLVwC3mbfWN53O5nShOPdrXfMCLrZc4JAKoI/uB1MayD865P/kuJ2gAezHK2RmN+P9oSq3Dh5ORu9JkCQBlZeekHNMaZaC4V2ixeJtXLiL3YVSQ5csGgE7RprlkxEEnlSyzcuWWW6lkiy2hdfF4lQlgQOcDmIOQ9DU/BeKmzxHUDuy2VlAhQGQmcuupJE9ZrpJSoABGceYZUHGYV/wBf4hYKki3etvozpluIQNwVUZiRzHvtrTvs12qYhtVyPMZdoJ+EjWInSlycKS7h1uYYm1mxTBg7FhuyJOb7h8CwOq+tJMOzWsVkOZlDAlwZ8Jc22W4dczK6lc+5ymZEESzTJZWQOD7EtD8NvpOnWMYDR+HvzoKoWKutZxBsWmFw5gqpqGGdQyzIg6HeatfCM4QM4KsSYA1iDGvKedeWv0DVtgzqYVlyI9xF3u9zSdsRbu3ctxZMNEjYiDHuNfaoMRda/wB09pX1JJNwBOZAORiDvy8hQeIAXGsGuLC27bORq2YklVAI5gMCeUjflv0eiRHL/oPX5zOxKceYp7Qd5ZZ2w5LAiSjTlWOYHT5RNVEcXu27Zdgwz+HPlKr/AOIMa85rp+Mw+YAqYVx4SdAJ1+IUg4lgrlq1csMudHGhkmDqVMwZE845neuuEUjBHEqvUMh3Dv6xTwS//wD51zOV7zOxPPfKrbRAyz7mirQVLsHca6nU9SY68qbcA7OfxWAtFjBdLkZTtndgF05QAKjwPZq5eURc7tSBkLoZEGMkA7D1PLXom/TEnibNN/8ARUA7jN+GcQa40rOYH4Tvr938NKm4m6LmvSNbZUDnpqIHkYE0Dc4PicFcz3h3itoHtSw+IRmEArpJ/Oo+L8Nu3ycjDI2gO0s24A3JJjTqa5505S3aeJtNtbDep4lo+yawUwTMd3vO2vMCBPzBpR2hIv4m60DRykjn3Zyk/MEe1W6xkwGCUMdLFsbfeKj8WY/Wqjw7Dt3SG4PE695PUuxJPzJ+lehvG2sCeXV99zNFl3hgPKk2O4OTsBV2GH8q0bC+VYw5E0EAzml7hmXcU67P8DBMxVqbhYJ2FG4XC5RpRmwkYghQDJMDhAogUYLXrXlskVIp86CFMg9K9rzNWVJUrdzShL1zprUuLv8AJf8A2j9/Ol73yNAYPUbH9azvZjhe5sqozy3Umckaodeh2PlUiPPjAgjRl/I0uvrmO2vST9KJwGIloI8fXk4/WlgeZtHHEYsAII+Fta8JrFI22VtvI1owgwaghT1jQPE9bZB6jU+Zj86mxV4IJbb6nyFIcTiTcJJ5bDks/metatPQznI8TJqtSlQwezCcMxuWyP8Au2gQw3z2xoWH9ybH+2D900Fj+GpdVso/mjUHYXMoiD7R8hPOgbN5kcMhKsDmDA6yD/ij1xq3DmUZG3ZBoBrqyD+ny+76bdRTuGDOFYu1siLuDcWgtmRky+AMMykm44WOpadTl18J86YW7CXbRi6yJ3h75i5Ajw953QyhXnNzkQs6wa9AOZmQBg5BZGIGuwuW2IOVo3HP6GDCMto3AzLkIYC2NGDQTLK5MwCZykiBy0FJdMGOR9wk/ZPjVlluWXJBAyg6eJNswJ+8oiZ6A9anXgBtXGTvUn+Xft3spRLgAcOpjQeLKhAmMwOu9Vvh2Dtretr4WcAsVDMFDZQAWYqJUyWyrM+lWngGOlWtH+dh2zAqRqseFiik+m22nLYXGOoxDu77E8wmKAtvZkKXe2oziMhfEW4OgkHQSTJ+gpRjUZr1ksRmtveBO8/z2y68/vfOhu1WHe3eAJm06hhcA0cKx25TAGnKpeGpN0sSCLZYZhqrakqB+NUAVGRCBDNidJ4Dbt3r9wZAt3KQX0LGAsQeQ3Ef2nrQ+NxD27oRmKg5SZMjXcfSg+w98DFu7GFVCeozNEDzMA/SiX4c91RKKzG5mYlypVSSWSMvQganlI51zNRWrNz3/qdXSNtPPX/ZYMarNl7sglACV5wOmmutI73Zq5ib4uwDbKw4kpm1DKc2zQPD7+VOLKBDbX726IuaCDu0zoNPKa2xfEHOZdFEaQeuk9d6yK5rYn3IVLgKsA4crLdfCYn/AE38SZYAUbq1thtB0qbjt3ulNq5hXuoNUuozMuQEHM8bRzpO9y/asXO/ud8pYLKySimSSxMZRMDSd50ozsXx9muNhL38xSCyPzgDYjrHMdDXRqsDDuYraipz6+8yXsxxhcjWbWVTZOYqVb/uuWJ8R/rzEQR9K27R8RNowreIjP0iRO3z260v4zh72GxQNjM9m6rIw0ItxBHxEb7Rtp81/F+zmPxfdvaUJKFGa42SAGbUCCdQeQNOxvMRkLyZXb3b64Sys7LrqIJAABUhlO4MifMCKv32dcIfL/FX511sqZ0BBl46GdJ159KJ7NcBuWQveOioogW7IKK5iMzqNfKOfPpQvbbtj3SXLOG8V0ABnA8NkEwB/wCZEwOW9aq6FB3kddRT6ltprU8HuQ9veMC83cW/gRxnYbNcGuTzy6aDmfKrThsL32F7oLlvYbw5dJOVRp/uWCPUVy3sfabEXbVvzAE6iSZLHqdZ9hXUreNIC4ojK9v+Til6BTGfzCMSZ/ocnpTgN+czMfkxE4bzrcNTTi3D/wCZntjMlwFxHI/eH1n50vC+lc50KHBm1GDDMjB3qRTW2XzrUL5mgxCmyqelSha0A9a2iikm+SsrQ1lSVKPcugkoSV6HQSeUT8Q5fnQ99WJGUSNJ8uuYcjTC5BCkkGdRzB81POoGu9NCKzLYUG3bOmawx3BppkA22+o1qZ0nVTBGx6VCLv13r1hrvrypREZmFYXFBjkeAx+RP9QqbGXQiMzT4BOg1IpXiBPk287xW6Yvvka2+jxvOjabj8xTFHIz1IWJBx3EuOxTvLkHTboBPLr5mh710WyGB8DqJ8vM+m/tWWbmQlW2jKfTr8taGc722849RoR8oP8Atr0CqFGBPLu7Mct3NimVipO/5/s0LfUqZ210PmOhFCW+IFWUN93wGfLYn2ozEt0pbLg5hq2RiTW+JsCCFHhWSDJLmeWm5kUywmKs4nRoDaT911jzjb5iq+t6DIiRHLpH6UW7LdbMygtvI0iPSjHIwYB4ORJeNcAfu/5ai7BOuzBeUA/FqW+kUtwrNbsGc9phclSZUrI8QAOsaD3NOLfEr1vYi4Ojb79RRtzjlm4At5Oh8S5lBjkQND51CgxiWHIOZWP4+89lMGoDLIIBGqsCZIbloYJ6aVZFw9vC2QjOC7EaLrJMaL+Z9Knw+CwjrNt1SWB/lvLSsxIaSBqdOtT4XgIN9bxuZspBVSuggzvJn9TSLEbHAmuixN2WMP7K8JVc1++xhjIXWNObD73lVlOJ78ABu7WCCM2Un3G2nSKD4PiAlybgVkC6QT8U76jTSgONYEu+aw0KZJEkRPLzrivpr3bJH7TtLqNPnG4fTkYj/u7YCDOqtbAVWJ0yhYUFZAOXlM0Jir3dK2a+t0lTLBACNQRsY0IFIk4Ze6p7k/kKKwnAjMvcWOaqkT/ukSPaiGivbsSHU6ZP4/8AP+IMvH1UB2h7TyhjcrsSwI1EE+sGtcRxe3g8iWbYUsvhYEu7yRIzGWOoGnkKYYzg2F2vP4dIXMEWOQAGv1oscXw1hRlAVQNDGURto7xPtNbKdAV74EwajX1t+EZ/aA4Z8Vcy3HR1RiJlWzDUEPlAYzIGhA9eVXbEcQSyis5GUnTfM3ll301rnfEu3iwRbJaBJybbx8bD8F96qPFOLX7nxnKrCSqkyQR4S5Op9z7Ct9dSVjicyy1rDzOg8d7f2z3iYdST3ekCMp1zZmBgADp865raxrd2bWgVnDt1JiNY3HMedBgkazrH4/uZoiwktlBB89QPM67COflVsZEWdG+zvgt29au3bfga3BtHYNcGU5W/tKrlPlcq/wDB3XEsMVadQrqbeJtMJOdBEGDCuuqsCDsOlR/Z1fQ4NVSIXmBGYndo86qv2ndr8zfwGHuZS2mIuj7ine2p/rI3PLajGFXmCcu3EfcD4u2MxpGHAGCwoZc40W9eIy5UjTIik+5HlVjxPD0uHUQ3UUJ2PbDjDW7eGUIlsBcnMeZ6ydZ507yjeg4cZ8QsFDg9yrY3hNy3JAzL1G/uKXhqvTGgMbwu3d1Ihuo/PrSH038sat380quevGejcZwh7esZh1GvzFAx5VlKlTgzQCD1Ne+86yvcvp86yqlzjXDOL3LGg8STJRtVPmOh8xVmwPELd4Duzlbco3xSP6T94fXyrfi/ZtbviVlRzvA0PtVPxuBey0OCpGx5GOYNNZEt/OElr19dS7WhmP7BB6VsiEazIPzqucM7Ssul3xDk/wB4ev8AUPXXzqwriFuAMpBBO41Hy3U+RrHZS6HnqbUuVxx3JM2krt0/OgsRaO6aMNaKdJGk1Ez8j7VSgQmJEreKuTcJIjNqR58/z+VBYi6cub79o6+eTQ/NCPrTjjqCA43G5HP18+XvStsouKWMW7ghjE6oIOnmprtad91YnB1KbbD+sT8VWWDjZx9V0P0ijuDY4FlVzEc4zSIjUfeHUdKGW34LlttTabMOUhTDD3Uk+woC7dJIPpEcgNqdM8b3hlYjRoJGmoPKR9K9t34/elB4a53piVVztmMBj5E6A+RiazMdeo0igxiFnMdriQYkltIjbrpI5VC1zby6x+FL7FyCAJIPIwIPzovESuhEEcjvrRCVPAEMZkVomPunXzG9eoxXVXdTyCsQAPSawWPAWLppELmBYgneK2tZchJIkkADUnTf09+tXKhOH4pfG19wPOG/Kmh4ni5NpL+f70oi9NjI5VX7l6Sf0A20G3lXtq4eU+1SSODxLExriH3ghUT8YioHxtzdr1xvIsQPkIoG85Bg6Ebg6V42NKwFy6AiYHPf1qpc9xWLuLsxWekKfLUa7RW2Pxt3E5M5JyrlAgKBr5fnQ1hVJm4WOkwokn3OmlbG5nIW0DPwxzJJ5Qef760MuRXoDECFA8Jgkgkb766kVhcgfFObcc9DME+useleXrDIxR0If+nmPX2qN9DoZ/zVQwJhJPvXrYmSEXSYDR0EaD8/+aCxOI5L/wAeXrRHCEAm6+qroF2zuRok9I1Y8h5kUQXyYLN4E6S/atuH4EW7ZH8RdWU//Xb270jqdlHPeqVwTCm83PeSTqSSZJJ5nzpVib7XXLOSzMZJ6nYegA0A5AVbOzVrJvoetZtTZheJu0dOWyZfOzl9rBXKxBH1HQ10bh3ElvLI0Ybr0/xXLsNiAR5/vaiz2hXCQ9x8kbHefLKNT6VhouZGx2DN+p062DPRE6i1uYJr2KU9mu09jGpNp0LD4lB1HmAdYpwa6qkMMicVlKnBmjUtxvDEfllPUfnTMrSftLxy3grRuXDr91Rux6D8zyqnC4+aWm7OFi1+EXAYEEfL8q9rlOO7WYq7ca53rLmMhVMADYAV5XPLV/WdEUPjsSxXbHr8z+tDYnDq4KsAw6EfUGjLg9fpQ9wHzoJUqXFezDL4rXiH9MiR6daRYfEvZaVJU7EHn5MDvXRWU9G5ciKWcT4Mt4SVKt1A1001605LPBgFfIgHDe0Ct4X8BP8A6n3O3ofnTC/rtGvKqjxHhdyyTIlZjMPz6V7gOLPa0+Jeh5eh5fhVNQD8yRq6g9PG2MBLflH4foaTYwgA2pAKsrDUSBlOnrDAH0NO0vLf1Uwehif8/vagsThQdHj3qae74RKtK1OnNwDJFN3EAXUcf0gOOsSp+axS7FWcjMo1AJAPUA6H5U3ucKEjKYkxvsfMHahsVgWUQZnz/KugtqN0ZzHosTsRSakDFRM6ev41ucOw1j6/WomnnRxUMTEoVAKkN/VmEH/aR+dbC7z185pcRWd4arEvMaLc/wCKka6IAA1+c/Oli3vMfv8AfKi7uNY5TCgKIEAfXmfepiTMJDE6GBlAnSOfMczrWxuaysnyjX0C66UuW/zj351PavOsuDljwmGVTruAJBPtUkkzXJBM67xH70rXMNyDHSdYHnG/tUD4lc0qIGsA6xUJvc/3/ipiSHXpGmwMGD+dZZQk+Hf5RJ60EMXExBnyH57VE+IY+Xv+VTEmYzvXAky4bXWDMxtrzpficUX2AUdB/neh6OscKuFQ7DKh2LaZv/EbkeY0qYAkyTBbFrMfL5+wHM0yvAwFGkCAOQG5HmSdSefoK2S2F0G/X9Og+porC4eTSXt9TXTpz5kHC7EnWrRYuZfXy/EUKMFlhgN96ix2OCDKurj5L5eZ8qxOd5nUrUVrzCMZxlreiGH6/wBPn60ivO7tLOzE75jP416ELak+dG4fBaSYC8y2gH60QASCcv3JuyOGdsfh1tFrd03FyleQBBbn8OUNprIr6cNcY+yJLf8AGMe6Ziqnu7raZTs0LGkgkT69a6l2h7Q2sHbL3DqfhQbueg8vOtVbALuM594LOEWedo+PW8FaNy4ZnRUHxM3QfmeVcL7R8buYu6blwz/So+FBPwqPbetePcbuYu6164d/hXkoOyqOgGs85pUqyYAOtZbLDacDqa66loXJ7m+cdKymNvg5IByn6frWUOxIPx3l4g8ifnWrEnr9a9c/v0rUtv8A4pUqD3cPMyTy/f7/ADoc4Yf3H5UVcj29TUXoN6uXBnwKH7v10M+3vSHi/ZdT4rJCnmpJg+nT0qy5qjbfUD3/AH+5olYjqURmczdWttBBVh7Uxw/Fs0C7y+9Gvv1q347h1u6sOo9QNR5g+1VHinALlrxJNxOoHiHqOfqKflLBhoAL1nKwh7egI1U8+Xz2qdlFxJPxLv8A8VXsLjGT4TpzB1B9RTfB49WYMIVtivIjnB/fLelNSy8iaq9Qr8HiK8faKnSgziD94Bh5ifx2q2cS4dnErVfxHDmHKtFVwImbUabnIEWuiHaV+oqM4Y8oPpRbYc1obdaA8xmiAskcq1imWQ/81qUHNR+H4UW8QDS0XismjzYX+n6mt1wyf0t/7f4qbxB+E/qLaymf8On9P/0fyqRLajZR66n8TU3iWKXgGFwVy5pbRm9ASB6kaD3phb4Hl/1bqJ/aCLjfJTl+bT5Vu91juxI6Tp8q0jpQmz1GDT+zDbNyza/0rYLf/kueI/7VgKPWJ86Ev4hrjFmJYncnX8a2s4cn067Aepom3bUdWPloPmf0pLWTXXQB1NcNYLU1shLXxnX+kat8v1rW3aY88o6LufU7004dw8L8Ijz3+tZXebq68dSLJfuKQo7pT11c/kv4+dDrwKOfv+VWLYfvlTfgXALmLhz4LB+/Hif/APmDy/vOnQGZC03scLDsKINzmU7C8IJMKhdhGg8+vQfWrRwfsJcvsDdMAfd5D0H510nh3CrVtQttAoHz9STqSeprXtFxmzgrXePGY6Ig3Y/kOprWtQUZYznPqWsO1BFmNuYfhNjNHiPhRR8TtG3p1Nci49xi7irrXLjSx0gbKP6F6DqazjfG7mJutdutmY6AD4UH9KClqa9Oh1+n6mku5sOB1NFaLSu5u/vieEchr+p6U94NwwsQTt+/KvOEcPLGSIGnM/vy96tuGw4Ucv36n9xVEhRgRLMXOTNEwQAH6VlGC+Bz+i/pWUuVzFoYn8Pr/mtXMaE/81lZVwpCxAP7/KvZnZvmP0rKypLnhMeft514zTtoY/f0rKyoJUjYdJ9/+ajg/s1lZVyRFxPgK3SWUBG6jY6xqKq2NwrWmKvuOhmsrK0VMc4inUYzHnZjiRJ7ljOhKH0ElT5Rr86Y37eUkRI/KsrKVcAH48zdpGLV8+IJcwq86Gv8MXl7VlZVBiI0op7EC/6cagu4MisrKarnMzvUoEiy1hE1lZTpnM1ivVWaysqGUBmTJhydem/p10qRQq7CT1O23ID8/lWVlBnMdgDqbhCd/wDHy5UXaWKysoGjEEYYGxJnypjcxyWkLNoBA6yTtHnWVlJxk4MeTtUkSy9mOzz3sl/FKMhgpZBBGmzXD98/27V0myaysraihRgTj22M5y0X9ouMJhLRutM7Ko+8x2Hl71xLjfFbuKuNevOSeXRRyVV/OsrKzahju2zbo0ATd55it29vPn7dKY8KwOYjn+5/z8qysqhwvEXYxZ+ZbsLZVABBHv8Ap7fOjVJPTp+X+PQV7WUmSaGeaj8fyrysrKuS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438025" y="1783233"/>
            <a:ext cx="5164158" cy="1615337"/>
            <a:chOff x="6438025" y="1783233"/>
            <a:chExt cx="5164158" cy="1615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025" y="1783235"/>
              <a:ext cx="1507600" cy="845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/>
            <a:stretch/>
          </p:blipFill>
          <p:spPr bwMode="auto">
            <a:xfrm>
              <a:off x="10094584" y="2628803"/>
              <a:ext cx="1507599" cy="769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5625" y="1783233"/>
              <a:ext cx="1270660" cy="845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2104" y="1783233"/>
              <a:ext cx="1120079" cy="84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285" y="1783233"/>
              <a:ext cx="1265819" cy="845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4991" y="2623293"/>
              <a:ext cx="1128621" cy="767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16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36"/>
            <a:stretch/>
          </p:blipFill>
          <p:spPr bwMode="auto">
            <a:xfrm>
              <a:off x="8903612" y="2628803"/>
              <a:ext cx="1190972" cy="76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" t="-1" r="-1" b="1050"/>
            <a:stretch/>
          </p:blipFill>
          <p:spPr bwMode="auto">
            <a:xfrm>
              <a:off x="6438025" y="2628804"/>
              <a:ext cx="1336966" cy="76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728" y="3426380"/>
            <a:ext cx="3943350" cy="7239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438025" y="4176964"/>
            <a:ext cx="5164158" cy="1634662"/>
            <a:chOff x="6438025" y="4176964"/>
            <a:chExt cx="5164158" cy="1634662"/>
          </a:xfrm>
        </p:grpSpPr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5510" y="4195939"/>
              <a:ext cx="1055599" cy="79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1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2414" y="4176964"/>
              <a:ext cx="929386" cy="79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2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1800" y="4178394"/>
              <a:ext cx="1080383" cy="80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24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170" y="4176964"/>
              <a:ext cx="612470" cy="78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2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7377" y="4965751"/>
              <a:ext cx="1477794" cy="8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2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170" y="4968664"/>
              <a:ext cx="1352549" cy="842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28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719" y="4965751"/>
              <a:ext cx="633589" cy="8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2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025" y="4195939"/>
              <a:ext cx="1197485" cy="76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30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74"/>
            <a:stretch/>
          </p:blipFill>
          <p:spPr bwMode="auto">
            <a:xfrm>
              <a:off x="10821308" y="4965750"/>
              <a:ext cx="780875" cy="8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31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1"/>
            <a:stretch/>
          </p:blipFill>
          <p:spPr bwMode="auto">
            <a:xfrm>
              <a:off x="6438025" y="4965750"/>
              <a:ext cx="919352" cy="8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7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58" y="1738634"/>
            <a:ext cx="6698085" cy="44667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6755" y="249893"/>
            <a:ext cx="9445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WELCOME TO PITTSBURGH !!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106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76968" y="2465060"/>
            <a:ext cx="7913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EATING IN PITTSBURGH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527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9969" y="249894"/>
            <a:ext cx="10639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ROSE TEA CAFE – 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Taiwanese food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80" y="1493948"/>
            <a:ext cx="3820196" cy="50935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44081" y="4497914"/>
            <a:ext cx="4336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5874 ½ Forbes Ave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4971" y="5144245"/>
            <a:ext cx="33970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(412)-421-2238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47" y="1658182"/>
            <a:ext cx="4960056" cy="235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8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850" y="249894"/>
            <a:ext cx="11702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EVERYDAY NOODLES – 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Chinese food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33227" y="4507605"/>
            <a:ext cx="39533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5875 Forbes Ave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33227" y="5162147"/>
            <a:ext cx="33970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(412)-421-6668</a:t>
            </a:r>
          </a:p>
          <a:p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(412)-421-6669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3" y="1532585"/>
            <a:ext cx="5191974" cy="3893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27" y="1532585"/>
            <a:ext cx="5286449" cy="24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104" y="262773"/>
            <a:ext cx="11813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HUNAN BAR – 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Chinese food (HOT POT)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71931" y="4816274"/>
            <a:ext cx="42963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239 Atwood Street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74619" y="5470816"/>
            <a:ext cx="33970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(412)-621-2326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48" y="1532585"/>
            <a:ext cx="5001283" cy="3750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43" y="1532585"/>
            <a:ext cx="4822486" cy="260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5304" y="133058"/>
            <a:ext cx="11559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TEA CAFÉ – 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Taiwanese food (Hot Pot)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93407" y="5459088"/>
            <a:ext cx="47291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709 Bellefonte 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Street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3407" y="6105419"/>
            <a:ext cx="33970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(412)-688-8330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07" y="1546400"/>
            <a:ext cx="5132746" cy="3912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70" y="1546400"/>
            <a:ext cx="3519564" cy="385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8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6204" y="237015"/>
            <a:ext cx="11291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SICHUAN GOURMET – 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Chinese food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1411" y="4605968"/>
            <a:ext cx="39116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1900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Murray 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Ave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1411" y="5296705"/>
            <a:ext cx="33970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(412)-521-1313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66" y="1540796"/>
            <a:ext cx="3820196" cy="5093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11" y="1540796"/>
            <a:ext cx="5020413" cy="292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972" y="299439"/>
            <a:ext cx="7225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CHAYA – 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Japanese food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6627" y="4894907"/>
            <a:ext cx="39116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2032 Murray Ave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3596" y="5541238"/>
            <a:ext cx="33970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(412)-422-2082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77" y="1546400"/>
            <a:ext cx="5201819" cy="3901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27" y="1545934"/>
            <a:ext cx="4600986" cy="28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1271" y="299905"/>
            <a:ext cx="8781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RAMEN BAR – 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Japanese food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59134" y="4637329"/>
            <a:ext cx="38250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5860 Forbes Ave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56103" y="5283660"/>
            <a:ext cx="33970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(412)-521-5138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2" y="1546400"/>
            <a:ext cx="5125792" cy="3844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85" y="1559035"/>
            <a:ext cx="5218560" cy="239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4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161" y="291891"/>
            <a:ext cx="9263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GREEN PEPPER– 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Korean food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56102" y="4872556"/>
            <a:ext cx="37529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2020 Murray Ave</a:t>
            </a:r>
          </a:p>
        </p:txBody>
      </p:sp>
      <p:sp>
        <p:nvSpPr>
          <p:cNvPr id="9" name="Rectangle 8"/>
          <p:cNvSpPr/>
          <p:nvPr/>
        </p:nvSpPr>
        <p:spPr>
          <a:xfrm>
            <a:off x="6156102" y="5518887"/>
            <a:ext cx="33586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(412)-422-2277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08" y="1405637"/>
            <a:ext cx="4937880" cy="3288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88" y="1405637"/>
            <a:ext cx="4483636" cy="32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7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Board members</a:t>
            </a:r>
            <a:endParaRPr lang="zh-CN" altLang="en-US" dirty="0"/>
          </a:p>
        </p:txBody>
      </p:sp>
      <p:pic>
        <p:nvPicPr>
          <p:cNvPr id="1026" name="Picture 2" descr="https://tepper.campusgroups.com/upload/tepper/2013/medium_image_304364_masukik_952255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669" y="1413023"/>
            <a:ext cx="863657" cy="105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Zachary Colman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3" r="14306"/>
          <a:stretch/>
        </p:blipFill>
        <p:spPr bwMode="auto">
          <a:xfrm>
            <a:off x="6439670" y="2669861"/>
            <a:ext cx="863657" cy="1046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14286"/>
          <a:stretch/>
        </p:blipFill>
        <p:spPr bwMode="auto">
          <a:xfrm>
            <a:off x="911424" y="5301208"/>
            <a:ext cx="857997" cy="105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4" r="14154"/>
          <a:stretch/>
        </p:blipFill>
        <p:spPr bwMode="auto">
          <a:xfrm>
            <a:off x="911427" y="4005065"/>
            <a:ext cx="857996" cy="1046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8" r="15171"/>
          <a:stretch/>
        </p:blipFill>
        <p:spPr bwMode="auto">
          <a:xfrm>
            <a:off x="911428" y="2708921"/>
            <a:ext cx="857996" cy="1046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40147" y="1412710"/>
            <a:ext cx="366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/>
              <a:t>Masuki</a:t>
            </a:r>
            <a:r>
              <a:rPr lang="en-US" altLang="zh-CN" sz="2400" b="1" dirty="0" smtClean="0"/>
              <a:t> Kuroda</a:t>
            </a:r>
          </a:p>
          <a:p>
            <a:r>
              <a:rPr lang="en-US" altLang="zh-CN" dirty="0" smtClean="0"/>
              <a:t>masukik@</a:t>
            </a:r>
          </a:p>
          <a:p>
            <a:r>
              <a:rPr lang="en-US" altLang="zh-CN" dirty="0" smtClean="0"/>
              <a:t>Finance Officer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92732" y="4005065"/>
            <a:ext cx="366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Andy Chen</a:t>
            </a:r>
          </a:p>
          <a:p>
            <a:r>
              <a:rPr lang="en-US" altLang="zh-CN" dirty="0" smtClean="0"/>
              <a:t>kuanweic@</a:t>
            </a:r>
          </a:p>
          <a:p>
            <a:r>
              <a:rPr lang="en-US" altLang="zh-CN" dirty="0" smtClean="0"/>
              <a:t>VP of </a:t>
            </a:r>
            <a:r>
              <a:rPr lang="en-US" altLang="zh-CN" dirty="0"/>
              <a:t>Career </a:t>
            </a:r>
            <a:r>
              <a:rPr lang="en-US" altLang="zh-CN" dirty="0" smtClean="0"/>
              <a:t>Development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40147" y="4005065"/>
            <a:ext cx="4527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/>
              <a:t>Watcharee</a:t>
            </a:r>
            <a:r>
              <a:rPr lang="en-US" altLang="zh-CN" sz="2400" b="1" dirty="0"/>
              <a:t> </a:t>
            </a:r>
            <a:r>
              <a:rPr lang="en-US" altLang="zh-CN" sz="2400" b="1" dirty="0" err="1" smtClean="0"/>
              <a:t>Anantasabkit</a:t>
            </a:r>
            <a:endParaRPr lang="en-US" altLang="zh-CN" sz="2400" b="1" dirty="0" smtClean="0"/>
          </a:p>
          <a:p>
            <a:r>
              <a:rPr lang="en-US" altLang="zh-CN" dirty="0" smtClean="0"/>
              <a:t>wanantas@</a:t>
            </a:r>
          </a:p>
          <a:p>
            <a:r>
              <a:rPr lang="en-US" altLang="zh-CN" dirty="0" smtClean="0"/>
              <a:t>VP of Event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1901" y="5291454"/>
            <a:ext cx="366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Mark </a:t>
            </a:r>
            <a:r>
              <a:rPr lang="en-US" altLang="zh-CN" sz="2400" b="1" dirty="0" err="1" smtClean="0"/>
              <a:t>Qiao</a:t>
            </a:r>
            <a:endParaRPr lang="en-US" altLang="zh-CN" sz="2400" b="1" dirty="0" smtClean="0"/>
          </a:p>
          <a:p>
            <a:r>
              <a:rPr lang="en-US" altLang="zh-CN" dirty="0" err="1" smtClean="0"/>
              <a:t>tqiao</a:t>
            </a:r>
            <a:r>
              <a:rPr lang="en-US" altLang="zh-CN" dirty="0" smtClean="0"/>
              <a:t>@</a:t>
            </a:r>
          </a:p>
          <a:p>
            <a:r>
              <a:rPr lang="en-US" altLang="zh-CN" dirty="0" smtClean="0"/>
              <a:t>VP of Event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11904" y="2700847"/>
            <a:ext cx="366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Andy </a:t>
            </a:r>
            <a:r>
              <a:rPr lang="en-US" altLang="zh-CN" sz="2400" b="1" dirty="0" err="1" smtClean="0"/>
              <a:t>Sugino</a:t>
            </a:r>
            <a:endParaRPr lang="en-US" altLang="zh-CN" sz="2400" b="1" dirty="0" smtClean="0"/>
          </a:p>
          <a:p>
            <a:r>
              <a:rPr lang="en-US" altLang="zh-CN" dirty="0" err="1" smtClean="0"/>
              <a:t>asugino</a:t>
            </a:r>
            <a:r>
              <a:rPr lang="en-US" altLang="zh-CN" dirty="0" smtClean="0"/>
              <a:t>@</a:t>
            </a:r>
          </a:p>
          <a:p>
            <a:r>
              <a:rPr lang="en-US" altLang="zh-CN" dirty="0" smtClean="0"/>
              <a:t>VP of External Relationship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40148" y="2662053"/>
            <a:ext cx="366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Zachary </a:t>
            </a:r>
            <a:r>
              <a:rPr lang="en-US" altLang="zh-CN" sz="2400" b="1" dirty="0" smtClean="0"/>
              <a:t>Colman</a:t>
            </a:r>
          </a:p>
          <a:p>
            <a:r>
              <a:rPr lang="en-US" altLang="zh-CN" dirty="0" err="1" smtClean="0"/>
              <a:t>zcolman</a:t>
            </a:r>
            <a:r>
              <a:rPr lang="en-US" altLang="zh-CN" dirty="0" smtClean="0"/>
              <a:t>@</a:t>
            </a:r>
          </a:p>
          <a:p>
            <a:r>
              <a:rPr lang="en-US" altLang="zh-CN" dirty="0" smtClean="0"/>
              <a:t>VP of Marketing</a:t>
            </a: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r="11055"/>
          <a:stretch/>
        </p:blipFill>
        <p:spPr bwMode="auto">
          <a:xfrm>
            <a:off x="911425" y="1413024"/>
            <a:ext cx="857997" cy="1046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11907" y="1413022"/>
            <a:ext cx="3669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Jerry </a:t>
            </a:r>
            <a:r>
              <a:rPr lang="en-US" altLang="zh-CN" sz="2400" b="1" dirty="0" err="1" smtClean="0"/>
              <a:t>Hseih</a:t>
            </a:r>
            <a:endParaRPr lang="en-US" altLang="zh-CN" sz="2400" b="1" dirty="0" smtClean="0"/>
          </a:p>
          <a:p>
            <a:r>
              <a:rPr lang="en-US" altLang="zh-CN" dirty="0" err="1" smtClean="0"/>
              <a:t>chseih</a:t>
            </a:r>
            <a:r>
              <a:rPr lang="en-US" altLang="zh-CN" dirty="0" smtClean="0"/>
              <a:t>@</a:t>
            </a:r>
          </a:p>
          <a:p>
            <a:r>
              <a:rPr lang="en-US" altLang="zh-CN" dirty="0" smtClean="0"/>
              <a:t>President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12243"/>
          <a:stretch/>
        </p:blipFill>
        <p:spPr bwMode="auto">
          <a:xfrm>
            <a:off x="6439670" y="5291454"/>
            <a:ext cx="863658" cy="106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421366" y="5256613"/>
            <a:ext cx="4527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K</a:t>
            </a:r>
            <a:r>
              <a:rPr lang="en-US" altLang="zh-CN" sz="2400" b="1" dirty="0" smtClean="0"/>
              <a:t>en Wang</a:t>
            </a:r>
          </a:p>
          <a:p>
            <a:r>
              <a:rPr lang="en-US" altLang="zh-CN" dirty="0" err="1" smtClean="0"/>
              <a:t>xiankaiw</a:t>
            </a:r>
            <a:r>
              <a:rPr lang="en-US" altLang="zh-CN" dirty="0" smtClean="0"/>
              <a:t>@</a:t>
            </a:r>
          </a:p>
          <a:p>
            <a:r>
              <a:rPr lang="en-US" altLang="zh-CN" dirty="0" smtClean="0"/>
              <a:t>MSCF Representative</a:t>
            </a:r>
          </a:p>
        </p:txBody>
      </p:sp>
      <p:pic>
        <p:nvPicPr>
          <p:cNvPr id="22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1207" y="135592"/>
            <a:ext cx="3943350" cy="723900"/>
          </a:xfrm>
          <a:prstGeom prst="rect">
            <a:avLst/>
          </a:prstGeom>
        </p:spPr>
      </p:pic>
      <p:pic>
        <p:nvPicPr>
          <p:cNvPr id="4098" name="Picture 2" descr="E:\Tepper\Other\ABA\IMG_215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6439665" y="4020714"/>
            <a:ext cx="863661" cy="1015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3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9446" y="313219"/>
            <a:ext cx="10622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BANGKOK BALCONY – 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Thai food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98836" y="4940818"/>
            <a:ext cx="38250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5846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Forbes 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Ave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98836" y="5631555"/>
            <a:ext cx="33970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(412)-521-0728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20" y="1540796"/>
            <a:ext cx="3862014" cy="5149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23" y="1540796"/>
            <a:ext cx="6633804" cy="30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9153" y="313219"/>
            <a:ext cx="7455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Noodlehead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Thai food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98836" y="4940818"/>
            <a:ext cx="42716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242 S Highland Ave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8684" y="5708828"/>
            <a:ext cx="33970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(412)-521-0728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36" y="1358228"/>
            <a:ext cx="4134427" cy="3524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3" y="1360668"/>
            <a:ext cx="4696403" cy="352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5052" y="313219"/>
            <a:ext cx="10314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Tram’s Kitchen 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Vietnamese food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7690" y="5236469"/>
            <a:ext cx="32576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4050 Penn Ave</a:t>
            </a:r>
          </a:p>
        </p:txBody>
      </p:sp>
      <p:sp>
        <p:nvSpPr>
          <p:cNvPr id="9" name="Rectangle 8"/>
          <p:cNvSpPr/>
          <p:nvPr/>
        </p:nvSpPr>
        <p:spPr>
          <a:xfrm>
            <a:off x="1587690" y="5899166"/>
            <a:ext cx="33586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682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-2688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731" y="1174295"/>
            <a:ext cx="3591426" cy="4534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70" y="1174295"/>
            <a:ext cx="5496261" cy="412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3610" y="2465060"/>
            <a:ext cx="8820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SHOPPING IN PITTSBURGH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73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84" y="269915"/>
            <a:ext cx="12186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TW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LOTUS</a:t>
            </a:r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TW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FOOD COMPANY – </a:t>
            </a:r>
            <a:r>
              <a:rPr lang="en-US" altLang="zh-TW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Chinese Market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3" y="1477763"/>
            <a:ext cx="3647241" cy="2735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19" y="3911969"/>
            <a:ext cx="3779715" cy="28347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1474" y="4997841"/>
            <a:ext cx="35012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1649 Penn Ave</a:t>
            </a:r>
          </a:p>
          <a:p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(412)-281-3050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47" y="1512476"/>
            <a:ext cx="6439799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8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944" y="243221"/>
            <a:ext cx="845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MANY MORE – 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Chinese Market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8805" y="5019670"/>
            <a:ext cx="49439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3050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Smallman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Street</a:t>
            </a:r>
          </a:p>
          <a:p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(412)-471-0900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8" y="1443550"/>
            <a:ext cx="3305233" cy="2478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88" y="3635113"/>
            <a:ext cx="3189600" cy="239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05" y="1443550"/>
            <a:ext cx="4435430" cy="35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4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5516" y="330385"/>
            <a:ext cx="93843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TOKYO JAPANESE FOOD STORE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8536" y="5343870"/>
            <a:ext cx="42418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5855 Ellsworth Ave</a:t>
            </a:r>
          </a:p>
          <a:p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(412)-661-3777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6" y="1502363"/>
            <a:ext cx="3504437" cy="2628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126" y="3835750"/>
            <a:ext cx="3708215" cy="2781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36" y="1398479"/>
            <a:ext cx="4669413" cy="394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2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2338" y="221019"/>
            <a:ext cx="8229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SEOUL MART –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Korean Market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79849" y="5258167"/>
            <a:ext cx="33970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4701 Fifth Ave</a:t>
            </a:r>
          </a:p>
          <a:p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(412)-622-7313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64" y="1227700"/>
            <a:ext cx="3245339" cy="2434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76" y="3494071"/>
            <a:ext cx="2347252" cy="3129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49" y="1285293"/>
            <a:ext cx="4027070" cy="388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7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3334" y="2400665"/>
            <a:ext cx="5565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MALL &amp; OUTLETS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163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9922" y="304628"/>
            <a:ext cx="5822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TW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ROSS PARK MALL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21140" y="5017778"/>
            <a:ext cx="52918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1000 Ross Park Mall Dr. </a:t>
            </a:r>
            <a:endParaRPr lang="en-US" sz="3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(412)-369-4400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75" y="1359008"/>
            <a:ext cx="6248798" cy="2929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42" y="1359008"/>
            <a:ext cx="4229331" cy="50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in MINI 1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674976"/>
              </p:ext>
            </p:extLst>
          </p:nvPr>
        </p:nvGraphicFramePr>
        <p:xfrm>
          <a:off x="996578" y="1499593"/>
          <a:ext cx="10218269" cy="27948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35171"/>
                <a:gridCol w="1522159"/>
                <a:gridCol w="4660939"/>
              </a:tblGrid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When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Internship</a:t>
                      </a:r>
                      <a:r>
                        <a:rPr lang="en-US" baseline="0" dirty="0" smtClean="0"/>
                        <a:t> Recruiting Panel / Info Session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Sept, 25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Sharing internship experience and tips for international students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Mid-Autumn Festival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 (1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week)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Celebration and cultural learning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Boston Career</a:t>
                      </a:r>
                      <a:r>
                        <a:rPr lang="en-US" baseline="0" dirty="0" smtClean="0"/>
                        <a:t> Forum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 (2</a:t>
                      </a:r>
                      <a:r>
                        <a:rPr lang="en-US" baseline="30000" dirty="0" smtClean="0"/>
                        <a:t>nd</a:t>
                      </a:r>
                      <a:r>
                        <a:rPr lang="en-US" dirty="0" smtClean="0"/>
                        <a:t> week)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ABA only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Sports Tournament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 (3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dirty="0" smtClean="0"/>
                        <a:t> week)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Ping-Pong</a:t>
                      </a:r>
                      <a:r>
                        <a:rPr lang="en-US" baseline="0" dirty="0" smtClean="0"/>
                        <a:t> or Badminton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207" y="135592"/>
            <a:ext cx="3943350" cy="723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04415" y="4723035"/>
            <a:ext cx="8790921" cy="1519517"/>
            <a:chOff x="2107826" y="5234022"/>
            <a:chExt cx="8790921" cy="15195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826" y="5236620"/>
              <a:ext cx="2585197" cy="151432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20" b="9247"/>
            <a:stretch/>
          </p:blipFill>
          <p:spPr>
            <a:xfrm>
              <a:off x="4766562" y="5234022"/>
              <a:ext cx="2735076" cy="15195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257" y="5234828"/>
              <a:ext cx="3320490" cy="1517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9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0519" y="301084"/>
            <a:ext cx="8047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MALL AT ROBINSON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54067" y="5212711"/>
            <a:ext cx="55402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 Robinson Centre Dr.</a:t>
            </a:r>
          </a:p>
          <a:p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(412)-788-0816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1" y="1314060"/>
            <a:ext cx="3824363" cy="2395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57" y="1875353"/>
            <a:ext cx="6925642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5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9466" y="278869"/>
            <a:ext cx="5775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TW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TANGER OUTLETS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7436" y="4945487"/>
            <a:ext cx="4605340" cy="1767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2200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Tanger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Blvd, Washington PA</a:t>
            </a:r>
          </a:p>
          <a:p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(724)-225-8435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36" y="1202199"/>
            <a:ext cx="5625160" cy="3743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86" y="1202199"/>
            <a:ext cx="4887007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1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9606" y="341137"/>
            <a:ext cx="9823202" cy="8463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TW" sz="49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GROVE CITY PREMIUM OUTLETS</a:t>
            </a:r>
            <a:endParaRPr lang="en-US" sz="4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9296" y="5473158"/>
            <a:ext cx="628248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1911 Leesburg Grove City Road,</a:t>
            </a:r>
          </a:p>
          <a:p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Grove City, PA    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(724)-748-3875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06" y="1354935"/>
            <a:ext cx="5784766" cy="3849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21" y="1354935"/>
            <a:ext cx="3746371" cy="49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5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8916" y="2374906"/>
            <a:ext cx="798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SINGING IN PITTSBURGH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246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6045" y="269576"/>
            <a:ext cx="4960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KBOX karaoke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3" y="1240654"/>
            <a:ext cx="5287264" cy="39654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1673" y="5253851"/>
            <a:ext cx="364875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214 S Craig Street</a:t>
            </a:r>
          </a:p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412-621-2860</a:t>
            </a:r>
          </a:p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www.kbktv.com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70" y="1318163"/>
            <a:ext cx="4544867" cy="381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3861" y="2439301"/>
            <a:ext cx="8770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TRAVELING IN PITTSBURGH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9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0" y="3419160"/>
            <a:ext cx="3028174" cy="19948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87899" y="347729"/>
            <a:ext cx="59835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CARNEGIE MUSEUMS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97" y="1336645"/>
            <a:ext cx="5789855" cy="34177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78543" y="4791771"/>
            <a:ext cx="56022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.Carnegie Science Museum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90754" y="5413970"/>
            <a:ext cx="94941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2+3. Carnegie Museum of Art and Natural History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39382" y="6036170"/>
            <a:ext cx="46540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4.Andy Warhol Museum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325" y="2002366"/>
            <a:ext cx="3904803" cy="26016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1" y="925047"/>
            <a:ext cx="2965434" cy="22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4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99" y="347729"/>
            <a:ext cx="59835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SPORTS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205" y="1107615"/>
            <a:ext cx="6237630" cy="36820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7933" y="4756771"/>
            <a:ext cx="67852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5.PNC PARK (PIRATES) - BASEBALL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8373" y="5289546"/>
            <a:ext cx="76899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6.HEINZ FIELD (STEELERS) - FOOTBALL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0174" y="5829650"/>
            <a:ext cx="101874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7.CONSOL ENERGY CENTER (PENGUINS) - HOCKEY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6" y="712521"/>
            <a:ext cx="3358217" cy="2239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1" y="3452338"/>
            <a:ext cx="2974382" cy="2221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24" y="2540952"/>
            <a:ext cx="2688489" cy="201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1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99" y="347729"/>
            <a:ext cx="59835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AROUND SCHOOL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30" y="1082014"/>
            <a:ext cx="6353477" cy="3745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4099" y="4827352"/>
            <a:ext cx="57511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8.CATHEDRAL OF LEARNING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1010" y="5407981"/>
            <a:ext cx="43059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9.MELLON INSTITUTE</a:t>
            </a:r>
          </a:p>
        </p:txBody>
      </p:sp>
      <p:sp>
        <p:nvSpPr>
          <p:cNvPr id="6" name="Rectangle 5"/>
          <p:cNvSpPr/>
          <p:nvPr/>
        </p:nvSpPr>
        <p:spPr>
          <a:xfrm>
            <a:off x="1952861" y="5988610"/>
            <a:ext cx="77643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10.CARNEGIE LIBRARY OF PITTSBURGH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4" y="1055615"/>
            <a:ext cx="1559009" cy="2504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63" y="3554784"/>
            <a:ext cx="1948098" cy="1098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23" y="1298167"/>
            <a:ext cx="3016340" cy="22622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261" y="3554784"/>
            <a:ext cx="3065602" cy="127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8648" y="399244"/>
            <a:ext cx="90924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ZOO, AQUARIUM, CONSERVATORY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81" y="1107130"/>
            <a:ext cx="6315508" cy="38383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3377" y="5065946"/>
            <a:ext cx="54543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11.PHIPPS CONSERVATORY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34732" y="5874211"/>
            <a:ext cx="58516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12. ZOO AND PPG AQUARIUM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4" y="1227589"/>
            <a:ext cx="3871658" cy="2328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1" y="3260996"/>
            <a:ext cx="4154070" cy="18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6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Tepper\Other\ABA\1395175_10201115517866345_1749978755_n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52">
            <a:off x="4623166" y="4411754"/>
            <a:ext cx="3269433" cy="1839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in MINI 2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227367"/>
              </p:ext>
            </p:extLst>
          </p:nvPr>
        </p:nvGraphicFramePr>
        <p:xfrm>
          <a:off x="1036920" y="1714745"/>
          <a:ext cx="8865254" cy="22561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80145"/>
                <a:gridCol w="1648311"/>
                <a:gridCol w="4536798"/>
              </a:tblGrid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When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Asian Month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Nov (1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week – 4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week)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Cultural learning</a:t>
                      </a:r>
                      <a:r>
                        <a:rPr lang="en-US" baseline="0" dirty="0" smtClean="0"/>
                        <a:t> (China, Japan, Thailand, and Taiwan)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Hong Kong Recruiting Trek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Nov (3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dirty="0" smtClean="0"/>
                        <a:t> week)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ABA</a:t>
                      </a:r>
                      <a:r>
                        <a:rPr lang="en-US" baseline="0" dirty="0" smtClean="0"/>
                        <a:t> members only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ABA Trek Info Session 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 (4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week)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Information</a:t>
                      </a:r>
                      <a:r>
                        <a:rPr lang="en-US" baseline="0" dirty="0" smtClean="0"/>
                        <a:t> on visiting plan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207" y="135592"/>
            <a:ext cx="3943350" cy="723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790" y="4275215"/>
            <a:ext cx="1578909" cy="2112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1634">
            <a:off x="9409021" y="3421554"/>
            <a:ext cx="2114550" cy="2886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E:\Tepper\Other\ABA\ping pong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9451">
            <a:off x="799803" y="4408560"/>
            <a:ext cx="3649721" cy="2433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93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99" y="347729"/>
            <a:ext cx="59835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DOWNTOWN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91" y="1236198"/>
            <a:ext cx="5621660" cy="32965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13072" y="4903942"/>
            <a:ext cx="29496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13.PPG PLACE</a:t>
            </a:r>
          </a:p>
        </p:txBody>
      </p:sp>
      <p:sp>
        <p:nvSpPr>
          <p:cNvPr id="5" name="Rectangle 4"/>
          <p:cNvSpPr/>
          <p:nvPr/>
        </p:nvSpPr>
        <p:spPr>
          <a:xfrm>
            <a:off x="6220129" y="4932157"/>
            <a:ext cx="30728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14.POINT PARK</a:t>
            </a:r>
          </a:p>
        </p:txBody>
      </p:sp>
      <p:sp>
        <p:nvSpPr>
          <p:cNvPr id="6" name="Rectangle 5"/>
          <p:cNvSpPr/>
          <p:nvPr/>
        </p:nvSpPr>
        <p:spPr>
          <a:xfrm>
            <a:off x="767579" y="5658149"/>
            <a:ext cx="44406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15.BENEDUM CENTER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5632482" y="5684403"/>
            <a:ext cx="55025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16.OLD JAIL/COURT HOUSE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" y="988722"/>
            <a:ext cx="3104879" cy="2070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09" y="944729"/>
            <a:ext cx="2881563" cy="21585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" y="3059288"/>
            <a:ext cx="3104879" cy="1738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08" y="3090832"/>
            <a:ext cx="2881564" cy="18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99" y="347729"/>
            <a:ext cx="59835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MOUNT WASHINGTON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851" y="1129108"/>
            <a:ext cx="5475623" cy="31896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8731" y="4958411"/>
            <a:ext cx="41561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17.STATION SQUARE</a:t>
            </a:r>
          </a:p>
        </p:txBody>
      </p:sp>
      <p:sp>
        <p:nvSpPr>
          <p:cNvPr id="5" name="Rectangle 4"/>
          <p:cNvSpPr/>
          <p:nvPr/>
        </p:nvSpPr>
        <p:spPr>
          <a:xfrm>
            <a:off x="5632269" y="4965618"/>
            <a:ext cx="43300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18.FORT PITT BRIDGE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370" y="5616679"/>
            <a:ext cx="57502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19.MONONGAHELA INCLINE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6296987" y="5627221"/>
            <a:ext cx="46784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20.DUQUESNE INCLINE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2" y="1129108"/>
            <a:ext cx="3098568" cy="1940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75" y="1116118"/>
            <a:ext cx="2604676" cy="19535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7" y="3054588"/>
            <a:ext cx="2561233" cy="1888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75" y="3069626"/>
            <a:ext cx="2655696" cy="199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99" y="347729"/>
            <a:ext cx="59835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45" y="1097988"/>
            <a:ext cx="6480663" cy="38254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46370" y="5162100"/>
            <a:ext cx="38717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21. RIVERS CASINO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8745" y="5162100"/>
            <a:ext cx="39561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22.SCHENLEY PARK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2822" y="5727792"/>
            <a:ext cx="72106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23.KENNYWOOD AMUSEMENT PARK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48" y="2432676"/>
            <a:ext cx="2927797" cy="2195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9" y="867602"/>
            <a:ext cx="2857500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1" y="2911768"/>
            <a:ext cx="2085304" cy="28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99" y="347729"/>
            <a:ext cx="59835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4763" y="6012105"/>
            <a:ext cx="46462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OHIOPYLE STATE PARK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586759" y="4956038"/>
            <a:ext cx="33219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FALLING WATER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83" y="1119891"/>
            <a:ext cx="3590832" cy="236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83" y="3489840"/>
            <a:ext cx="3590832" cy="23699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590" y="1918952"/>
            <a:ext cx="5238271" cy="293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7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99" y="347729"/>
            <a:ext cx="59835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35952" y="1604664"/>
            <a:ext cx="1495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KAYAK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35952" y="4377527"/>
            <a:ext cx="22874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PAINTBALL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625" y="1604664"/>
            <a:ext cx="3050683" cy="1893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30" y="4047463"/>
            <a:ext cx="3145678" cy="25204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35952" y="2131795"/>
            <a:ext cx="35142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Venture Outdoors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4835952" y="2669886"/>
            <a:ext cx="45539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33 Terminal Way, #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537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4835952" y="5015312"/>
            <a:ext cx="64660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Three Rivers Paintball and Airsoft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35952" y="5653097"/>
            <a:ext cx="60179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282 Rochester Rd, Freedom, PA</a:t>
            </a:r>
          </a:p>
        </p:txBody>
      </p:sp>
    </p:spTree>
    <p:extLst>
      <p:ext uri="{BB962C8B-B14F-4D97-AF65-F5344CB8AC3E}">
        <p14:creationId xmlns:p14="http://schemas.microsoft.com/office/powerpoint/2010/main" val="8600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99" y="347729"/>
            <a:ext cx="59835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7726" y="1603301"/>
            <a:ext cx="21273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ICESKATE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5107726" y="4647983"/>
            <a:ext cx="38711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SKI &amp; SNOWBOARD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51" y="1603301"/>
            <a:ext cx="3314589" cy="21058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17" y="4114262"/>
            <a:ext cx="3334555" cy="25009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07726" y="5232758"/>
            <a:ext cx="68346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Boyce Park Ski &amp; Snow Tubing Area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7726" y="5817533"/>
            <a:ext cx="45273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675 Old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Frankstown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7726" y="2188076"/>
            <a:ext cx="51297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Rink at PPG Place    or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16631" y="2772851"/>
            <a:ext cx="53008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Schenely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Park Skating Rink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702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in MINI 3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443049"/>
              </p:ext>
            </p:extLst>
          </p:nvPr>
        </p:nvGraphicFramePr>
        <p:xfrm>
          <a:off x="1534457" y="1714745"/>
          <a:ext cx="9115769" cy="16160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87791"/>
                <a:gridCol w="1550861"/>
                <a:gridCol w="5177117"/>
              </a:tblGrid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When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ABA Board Election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(3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dirty="0" smtClean="0"/>
                        <a:t> week)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ABA only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Lunar New Year Party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 (1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week)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Celebration and</a:t>
                      </a:r>
                      <a:r>
                        <a:rPr lang="en-US" baseline="0" dirty="0" smtClean="0"/>
                        <a:t> cultural learning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207" y="135592"/>
            <a:ext cx="3943350" cy="723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28" y="4640215"/>
            <a:ext cx="4731484" cy="136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430" y="4453498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in MINI 4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205797"/>
              </p:ext>
            </p:extLst>
          </p:nvPr>
        </p:nvGraphicFramePr>
        <p:xfrm>
          <a:off x="1615139" y="1679120"/>
          <a:ext cx="8954135" cy="32321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35171"/>
                <a:gridCol w="802005"/>
                <a:gridCol w="4116959"/>
              </a:tblGrid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When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International Festival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Cultural learning 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Cherry Blossom Trip to DC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Memorable</a:t>
                      </a:r>
                      <a:r>
                        <a:rPr lang="en-US" baseline="0" dirty="0" smtClean="0"/>
                        <a:t> event to enjoy natural beauty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Asian Food Making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Cooking tips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dirty="0" smtClean="0"/>
                        <a:t>Reunion Week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ABA only</a:t>
                      </a:r>
                      <a:endParaRPr lang="en-US" dirty="0"/>
                    </a:p>
                  </a:txBody>
                  <a:tcPr anchor="ctr"/>
                </a:tc>
              </a:tr>
              <a:tr h="538692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Appreciation Party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ABA only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207" y="135592"/>
            <a:ext cx="3943350" cy="723900"/>
          </a:xfrm>
          <a:prstGeom prst="rect">
            <a:avLst/>
          </a:prstGeom>
        </p:spPr>
      </p:pic>
      <p:pic>
        <p:nvPicPr>
          <p:cNvPr id="1026" name="Picture 2" descr="E:\Tepper\Other\ABA\cook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94" y="5094515"/>
            <a:ext cx="1670771" cy="125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Tepper\Other\ABA\cook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937" y="5094515"/>
            <a:ext cx="939809" cy="125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Tepper\Other\ABA\cook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23" y="5094515"/>
            <a:ext cx="1670770" cy="125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ata:image/jpeg;base64,/9j/4AAQSkZJRgABAQAAAQABAAD/2wCEAAkGBhQSERUUExQWFRUWGBgZGBgYGBgaGhgaHxgXGxoYGBgYHCYeHBojGhcUIC8gIycpLCwsFx4xNTAqNSYrLCkBCQoKDgwOGg8PGiwkHyQsKi4sKiwsLCwsLCoqLCwsLCwpLCwsLCwsLCwpLCwsLCwsLCwsLCksLCwsLCwsKSwpLP/AABEIAMABBgMBIgACEQEDEQH/xAAcAAACAgMBAQAAAAAAAAAAAAAEBQMGAAECBwj/xAA9EAABAgQEBAQFAgUDAwUAAAABAhEAAwQhBRIxQSJRYXEGE4GhMpGxwfBC0QcUI1LhFWLxJHKCM1PC0uL/xAAaAQADAQEBAQAAAAAAAAAAAAABAgMEAAUG/8QALhEAAgICAgECBQIGAwAAAAAAAAECEQMhEjEEIkETMlFhcZHwBRShscHhUoHR/9oADAMBAAIRAxEAPwD1VSi5vGBR5xpWpjI0Gc6znmYwLPMxzGAwAm50vOkpOigQexDR51WpKCXcs4fm1vtF6xTFkU6M8wlnAtckmKNjGMJqSrgIc8PPTUxmzOPuPCwCYOFzrAFRSBQMFVclaUhmVa4e47HeAZFVxMQx5GMklRQ5pKhV0E/CBuXI/wAWiVzpHE2XfMNfy0GU0txmiN7OAainCE59Ufqb9I/ubkN+l4ayFOgX94hmjLfUbiEVHiaaecZRJMpbFA/9t3dJHLl0h1sZIc1I4vQQLNrEpLZ7tpy78oGr61RSpUtyogskAvr7QpoMEmrCllZlrOx6nVT+0B+nbKRjfQbhM0nMS4AJ+v7QSa3ishR5XF/SA5tMJTpUjhLZlLueW3I7iJcApQJhKU5m0U//ANi8JKdr0mnHiVNyA8QqZjKyJuXbiFojopkxIzZRyyvxfKHlVWyfOCpi5gDEMAAkMd7O941h9TJmTsuZWUgBKiRlfkLa+sFwyNexWMMNbsWIr3LqSsehIjldXrq3V4KrMMmfzK5SJrJYNYE3Dv0hLiSZsiaJc1zbMDserfaGjCfvRHL8FLV/0GckPc/8QSZ7aC3uYQfz/Ft0ghNfzMM0ZBjMmWgNQ02fSJRMzX2iVIe8LVHGkoKRfXmPtHC1xIuZAkxcIBnMxcBzVfOJlnl84jEr/MOtBRCmW33jbPaJFiIQpibdO34HgrYQrCMSEmalZQJiQeJBJAUCCCHGlibx6Z4KwKi4J9NMWZkxCv6cxSDMQnO2YBA+Fw2bfWPJmi8fwbXlxJmLGWoHoXBS/qIpF+wrXue9ykMAOQAjcbjI2khYtnNo5Yco5UbmNPFiZ1lEaLRomI5kwAEksAHJ5CAErfjtAMuWS+UKLtza33itU1KgjMC/t6ERavEOJyJklSMwWVM2UvfYvpFbpqYJQwDB/bqTGLLuWiseiGcLwJU0IWL67HcGDym8cTkRDYSvkfy6lqmlRQpiFNuHsW0Jf2iaTiKUMp+BQfW3eCa4JWm5Ni7XAPfmHijYrUEf05dkuq1jmPMchAUUxqLTMx0LKhL4kpSVP9g+/SEC6ddQFKSAkCxzOFd9PvEGAVBlpWFouoh3e4BsByuNX0MOZviA5XRJCD+plkgp0ZiLwrTTpGyGLVsHX5lKlKM2ZUxwlQa/R+nXnBdLNnKIStIUqxsrQaOoge0WrCUSp8uRMYOEFjuH4VD2MC1mHoCpq5ZyFaQOjhwCQ3UQs4qnYyye1UV3EsQXmzEAkHKGYpHqN4IwmqWFsu3Rm52jcnD5qAEzGsxAGqTqC41LneDJ8tS2UsgkWdmsWbQQ0FSqhmwHxdhJnKlqQBcFJGgJBJD8i30hJSUM+U0qZJUZbu2Qnsyk6fOPQqPD34FMLi523cNrtE1VipplhC5ZWCApK0gMehc2UDF+SUfU6RJJt1FWxP4TwCaCqbOdybBWraB/RhC3xtNQqalgFeW+b12+bQwx/wAZrUhSZQTLJBGYqDg9B87xRvKUfiUT6mJvLCvSy0fDz5Z1xASh1EJ0e3bvHf8AJrcOWG5hpS0lwAwHyicoDRnl5LT0ezj/AIHCvW3f2CsPo+JJKhkAJLi2bZxyYgxzMOUs4PbS/LpBOFyFZDw8JcP6bvttC2bSKlpUsjRWltOgFoEZ26Z4/leOoXx2lr9CZUyISl97RxKnBenr+0doQwaL1R5xopiNRiUmB5hvCdhODGFMaWqOsvKHSOIJpaPSv4JYItS5s/RDoSDzKTmLewjzOpQ2pePo3+HGHCRQSkAMcoKv+43J+ZiuNKxW6RaIyMjI1khKvUxp43M1McPFhDbxXfG1VlpyHId3bcAae+kPZ9QlAdSgkcyQB7xUvFWMypiQlBCyH0+ntEskkojxWyjpxVLgOpPcEfSH9PiiFIZCwo9Nu8JKmgVM2CUu556vBRw1JL5WUN0li3yvGGyg2koe8IMdxdQUESy2R1EvqQLJbk8SVC5iEqdKyBYOxKtrMUn2itT8QQl1BBKuSnB9AXSoPyMKk30HR2rHVL+K6gQQBwpc6OAbgasTuYgTSuSo3J+Q6CF1Gsp41JIQonKba9tW6tFgkOSEoupVvzpAk+JuwY1V+5rC5XGRb4TcgH5A29e8WE+F0qllKQ6wkEuph7CNUmHeTlATmBP9RfMj9KegiyU+Q3QdQ351hcLcnb69v/TR5D40ilyqGdToUhM1ORLKANphBPEegBBMEzq+omy0ISEjOpLLuSQCDozaDWCZ2HS0q8yZxKLgOdW2A/tt7x3h6BOnZlKyiVcJdnLEc9A/rE1kvI+PQHCKhykSinUHKkrJ1zM7nr0hpQUiVJZwpx+WgnICLgkafF+CK6aSVLmHKklDuSSSxuSed+sVlNQ9RlXr0WHEaAlIWlTFLatxBxZzu1oWYjRZpS/MYJBSUpuCCPic9faIqmuM5LsCk21bZwkdoreL16g0pJszfXVtX6xKWVP1JGnxvHnkmoRexFPp0+YVBNxpd27bQ7wjB0g+ZUBSZYDgEEBZ2Gbldz2ibCvDedKlzCUoSDca5ttdRESqqZUJRITxBBN+erPCNt7f/R9VjxwxQcYOq+Z/7+otqJ4ckBkuSANhE1Jhk2ahKpYDEj4rW584loMDmirUhQLNwqbhcMVM+pvr0iw1eCfAsLUlQ/SAkvfcAB7CKQw+7PE8v+LSyPhi1H+rF9bilkyS6XIALA5bX9MwIhbUVGeWQnKVDhU+hGmbvDnEZRWJjpc5WCkkC/Ntm9dIq+H4fNM9rJSAxYEBtBrAnjr1e6MGKd+h9P8AdkUxCpbD9OxDXcctusEJmuIY4hgAygrWU24QGYd31MIpwVLOU+h2I6ReKbW+zDkhxeugla4GmKa5jSVkjX87/tGJlb7x1JEzgAnXT81iUqaNoFo5nCAEgm84+mfB6s1NLX/ehCjycpu3SPmhQj6L/htPC6CQU6CWkdiLH3BimL5hZdFpjUbjI2ERErU94qmJ/wAQJUtSkoQpZTZ/hS/reLPVTcoUognKCWGtr2jyHEZgXMWsBgpRU3cvAzTcVoCCcSx1dQvPMtySNAPzeIVqYBQ3bTftAALseUTS0l3jz223ZSxrIU4faGEsM1rl29A8LaRQe3yiWfUrTMFuFIudmPMbHViOUNy0cjeLJVl4XvuNQLvf5e8VLxBKRLlEJ1sf29NbRbcZQDvdmF7dYpGJqM6eJcsOVEAdOp2YawypOx0nLSBwoLlJllBCmDPv2tvFowbBzJlt5gE1Q4lkPlH9qP8AcBDfCMOCPKQopmEamwFgLsQ536Q9qMOC9gIxzk8q9G1/c9hS+FXJU6KtjviKXSZKdN3TwkEODupTXu/1hT4bopqVKmrWsJGyVE5ydgItNRghSoqShJJ3yjN89YX1lNOC0hxLlh8xZz0bbXeJZM05eiq+4+OGNRtu2cGXMVME1UjMoMAlRYC+gL/8tBNdKmIV5klKZRtmykEqAu3E4HS0LMKxOeZ5RM4ggBwydCoAKHoYepSqbVIVKSiWJYyzMzkqLggZQWcN8XXeGx48iWqoWWTH9GFU1fklqWtlKKroQASGs7J0J7QOZ2UJayTxqCn0Lki4sq+hjJng8oql1Wc8dilKcoGlwQXJDbxNiGCzSBmGYJLjjPyIOsUninZlTgV/EKlL5kkZQFKyuzswYWbnuXaFeBSPNqA5Sm5LqGYDk4e8DVOMidmQj4UrLlmJO9ottIqXJok5kjOxKiwBuSQH1O3zhYw9VP2PoPBxvHi+JVuWl+BZj+ITFr/lwpJFgSLJJfXptDbBKI08hYUGWSQ4F+QNw0LMLkhP9aYQgzj/AEyQ46BXIFte0NMTqUS1KWUqmHMkfEUgOOEnnyeA5O7Mnn5+T+BDpd/eRPJrkqQkls6COFRGYFmLNr2ESJmEgpYLTqyncPuFNa+0ar6ZPlpOVIyLQQWFnIe7WDKPyiRE/MSMr5SG6Wdz9I2xaj2eG1atC2fLADm4Bc3YtuHMJsUJMpNrkhaueV+FI5Wc/wDkIbY3cAB3Ur21b7QLjdAxlplOrzNieIEAPbaz2ieSSlNRNGP0w5e7/wAFZxzEzNyiYqyRYgX5B+cDJlFUg50tluO2xvzg2vw9QOhYbfT3hViOJzSjIWIOrMNNjFvsSm1xtnCww1tZo3Kn2gNAJGthEkqR3gcV7mVMKM3SMMyMTIHX5mI1ye/zMLoJile8ew/wIXN8ueCD5Lpyk7L/AFAejH0jxv8AlvrH0X/CiiMvDZRIbOVLHY2HsBFca2K+i3RkbjI1EitVkwJSsq0AUT2YvHjs6aLk2EeqeIKdUyRNSksSD6tdvWPHsX1Av2iHkumgRRuimqUScrI2v9oORfb3gbD5YSgAweECzaRn7OZyGB3EFqmZhcqJZgHAf5wOqW/SF1fVzEWRc8xf22grrZ10S4vjKEJy36Xv1BaFuC0a1f1JSgkqOVSyxVkuCEt8LqZzvzgX/RXUV1BU7OEJsVcsyjZI6C8O8IGSSghhqQwFg/uG194RyT0jR47uWh/4VkKTMWF3KGZTWIVfXUG2kWJSm1hBREFWYEpVo40I5GLDKpsyWUX9IMY6pGjI25Ww6VYXgHGcUkyUgzv1FgGcksSwHYQUp0gakPdmf0iv+OMBVUyD5aSpSeJAtmfdn5hxD1rZK2U3DfEj1qVTEJQJoCAoOl0g8JKXIdVn7Q48R1yqSf56Ly5jBY5EfCr7HpCRfhSVNCTLmK5pCgXSWuCXsygT0iCvxL/pVSS65hWAQbpSxBJBbQgC3WFhOEriWipVbPVcHxaXOlJUCFBQext+PaO6lAWFoJUwe4LW6H19o8s8HiqSlZkEkEvly8AJs45CBpHj+pQtWYZissQr9JFmDCzcoqm0hvhfcY0GDSxUrSgEy0KJO730PrbsImxurVNWJbhtVHl3jvw8splzph3Z/c/eDfDuGEp88h86tzs+vcG8YVcuvfs+s8jIvFxX/wAUkvy0HysPMyQhWdOVMsAWCgQDcnuBYBoMWiXOQpOcFExKQFDZQUdN9W+UD4rX+XK4gChK2ypclSeZHLt0hROqp8qWhNPLADn4gc/xA3HK7HpCx7PlHb2WLDKgyz5cxiQkOB+pLWZ2cjTtBkjIibMTYpLKTuNGN+W/rFUxupWryylRKho1g7Akj1DAxLRY8QGmguCeIHe2oHYfOGjlr0vpDSwNrkvf2D8SAmTQBdviRlKQXYDKd9dvvCxDy6zLMDKVLOQvY3L5erXJ7w2piJvEFZdQkp+ltDfTrCvxJUiQqWqYrMsnJyASbE9NGcantD8YpNx7ZLlLUX7CDH69GdaCWVmIZIZ2Ou4EV+axCmFn1u3z/NYaeIFyisTRoWdA6OMxOl9HjulkKVJMpctgC5AOrlwUnlFOa7ZnmpTfFaor4DLA7GCsraxJiOHiUpKmKQosAS/+WiAqCjuewinfQiVaYTJDxxPQ3V/z5xoTiABlNt3v8vn847/nW/Q+uoBF7fOF4sNkUoElgHJsAOfSPqHwzTmXR06CnKUykAp5HKHEfMdFU5FpmIbMghQBuxBe4Ose3+D/AOI6qyYiUEErIdaSwCAPiUlf6hpws9/WK42k9gfRf4yNRkaiRTcaqxLlTFHkoepsPcx5ZMR6R6d4hozNkTEJfMbhizkFwD0MeazKKYk8SSk8im/vEfITbQt0RJA194nBHP5GOU0T/FeCZckJGgjMCwWes5SAW6/8won4sQgZkh08tCG0A2h7Ml5g20V7HiEA3uBb/EFxhLs5Kyej82qlAmWCgOHe/Y2jjB1JkkyiwcukjVKjr6Whd4SxldMVZnMuZs2/PsftBVPMSurWtL8KCR0Jt6i5hvhRjpG/G2o0lr8f5LTgNVxZTYv6HmR7GLvQqCnDswB+f2jz3CZoWVkOFywki+znN+8WvCcq1hyRsSDtu0J+Ck1Y/qFgD9vzSB0LLm9j+fKF2GzVCUZM0jzZKilRDMpI+FQGzgC0T1FUJaH5AkncloeP0ZN6K1KqkS588KmBORSlNlBJQplCwubqVtyiPF8FlLpzMl5UlLrSzpewDqBD3YwnxWhKpyKmUpYWrgmJd8wI4G67HrDXEpkxEny5ZClD4syiVMdRbcdbRinxxzv6mvHjnkja9ibAfFdNTyAFqCC10NxX/wBouYpviWkR5y5qQRmWVAdyD+/zjqsq5CPLKrkqHmBQ4wNzflY2hr4npElCcpBNj0IOhB+Ua8bbiLKlP7g1LVNImJe6iG+8XLBkKRLy7MkBtGIf9veKNRh0lPNSf2i8YOmf8OQDKADNBcL5Fy1xo0YoKV2vY9/+MTTjBfW3/YUVEydKqClKRMUCMjmykkcKW2YAqKif0wbQpWADOIJdVw+7HcWFw0NRh541FRMy2UkjhTuLi7km/blC2dLXKQR8Si7kux5bi8V+Hq/c+e5LoCq1AMFIWAOEq/S5FxY6td+kNJvh2SqUlaU5Sm4CScqtjmHPrAtdP/6VMuWgZmCQVHKBzWWuS7266xD4dnzEyleas5Qpg4Ya2a90lx2aM/CtJjSnJr8B2H+G1CY6VMjfm3J4kxvw7KLqzdVBQzaA6Pp+aQ9pKkFNuUKvFIAkqMvKFltdCNwSbaPGnhGEdGSWWUpbKNiExMuYoISCiYHOrEPoduZ9YQUtVUFORKmSkkJKrlrsPTnDKozr3JbeOJssIDEMRrfWA8qUa9yObyN1EjqKdU7VRzC7c9iB+bxBSSmfX1iZFcpIUQkkEZfXnA8mcw4tfzeKwtxCm2rYQtIjgxIA+8cqRDUziNUsHUCH/gOvXTV8lctJmZlZCgakKsW6jX0hHDzwbWiVW06zYCYHJ0DuH94ZOjj6NjI0lTh4yNpIqk5VzFS8VSRnQq/ECLc03+h9otM9VzFT8UTVZ0CyUgEhWutiGbZhAy/KL7COomhAzGOcPqzMdwBe1wLdX6x0tEstmUkubORcxFNxeUlgCD2v6f8AEeenu7OoMkJ81akSwSpNlC1vXSE+PYeLLVrxAAswKFMT1OttIZCvl50kFWYsxRttc294QeL8NmKc53sSQ7F3uQBa+7dY0xcKthjp2bXJCg7ZjuVEl/kzQtpsQ8ieVhLhsqmsQDy9RDLCZpXTpJFw6VdCLfRj6xzS4emZJnbrJAHTT/PyjLKXDbPXy5uONNdBklaS82QsKBBStNkrI5FPLQw9pJSkMsBQAbW/uIo+Gr8iaUTUBSVqyvyP7Q8w/DCJyhnUAky+EKIBRqAQLG8PV7QsZxktFzQUpqlTXDzEIBSTuEhlgcixHpA68aUAUhKRsokOfR9LQt8W0ykS0zEfCgMs5sqglrZVcwbsYpdP4inIUkGcVS1KB4gkqKXuCdXYGG/JG43Q8xKuWiYSg2ysbOOY9RGU85NRLUtf9NaNZiCH01KXcjnF3q8Fp5yQWF9G3+UIj4QlBbvblGfJi5O6NeHyVFUVxSErkplzUBRSSfMHFnB0IDcPbpCqRUqVK/l8isybSyRcpfQ7W58u0ejJoZSEsAPlClEhBmKIAT+l+b/8CGjyh2Tc1OTaK3g8khYl6qCkN14h+8euTEpT8RI6ft0imyZCZU5E0IzZCCpNg43AJ30I7RZqutExWdCFrAa4S7WdnHrDRcIW2+w+Z5fxY44vXFMIn0SGzC79/pClNLckwR/qE1YIRKLAtcgNA9WKk2yJT1dJHqXMdLPCtJ/ozzP5iK9wTE5gEv6Dn+GElJXpZcpYWU3yqyuEWcs+ocw2xbDxKEtaVmYrVYUBlB1YDlqLwd/qeUBwkJypIAAGxvYOeTGMidtqWmK/Na0kKFYhNLFKDlGimIsNyxZg42iLFaBZSJk2ZmuBlB07DsxfrBeK+Iwu529O/wBIrGIYuosEgkFWwJuegibpvjHZnlPJmdEk+vKJapdspL9RrbteEEzNOJTLYkbPfvDWklIUsImKKZhuMwt2PfaG0rDmzqCOKw1Be2x2MaYR4bltmjH49dlPkT5mXK/CD79TrE8qW4hhiOHZQ6QxJUSCQLdPWBJExLWP+I1trtFpKjSqcchEZk9x6mCntzjhukLyYoNfmfrHSJp6H2jpQjkphrAe8fwx8VCqpcq1f1ZTJU+pDcKvXnzEZHieGYrMkKKpSyhRDEjk4LewjUUWRrQKs9unm5iteK5AyeaolkM9nYE689WixTzcwtxKm8xBT6juI0ZY8otEzzeXiEtSilUvM/wlnv1ctDEUmzISki4SgEn1IjMWkeUyQkbEGxe9wBsdIJSAUuogczHmL6HMWrwhI/8ATsXub/YtHFXhiZii82ZmOyWbTqDDBWIIDJTqTZ7D5mJlSXZ9Ryh+WgbKhJmfykxaFKJlTA7m5Ch+4cegh0jClIyzaebnzh2KQAelzrCjxLRqzqVlIQ7At9PnqdYY+HZSpdIVEkJLFKVm9yEuhrl3BbpAbTjs2Y5uUeD6IcYnqWgFUpSFDjGhBI7e410ja6xU7KtEtQUnUk2I5FtuUOZGEFT+a8xeeyiWGQt+l2ezxNNpEjhRqmx1YdzzvpCwaj0acGLimV+qr51ShaPMzCyikMWCQwIve+vzhMrA3HlZwtebgKdC+xeHGF+HyZ8xAKkqCiAycxI3DDYiD5mCmVPlsMrKQRre4c32jptwdWP4+LCm3nt/RfvZa8MoVplITMW5SkAt0G5icpI0sI5RWJHxWjj/AFFKiQ7M1+QO/wBYsZ7IcQrAEnmIIl0ySnKSlKR8SyHL7hHNXM6CE3iAjKplDoRvDSRUyfKlqUQ+RLBRdrXAG2+gieRSlpCTUqqJMcRppZ4JWcjdTqvz5Qqq/GJz+Wiyj+lIvzuBoIHrMSXOUJclLA6uSkkaOSDwjprD3CsAlyEOQkrPxKAN+gzElukSXi33L9NGV4EvmbE383PZ/LUX7GFs/wAVH4cqs3R/tDXHsaCXCddLfmsUdOJkLJShZUytEkt2/c84m8ELqNmjH4KceTuh0vHCtTM5tvz0Yk3jJFRNmkpSANQXPLUd4Np/CKpwkzZK5aQAFKJBBWeoJsNmideAiVNdHwE8SUn4VHUuDpvraOnhxx2jo+NiToWKw10lQW6gSkpbca66ERuVReWeJTkgqfdIszttrD4eHEhJZsyi4USS19t3PONIwhU2eAHZgCS236relu0cr6SNSjCK0KaukTNyom3SVWKSBZibHnqwPKCsNkIlJyIfKm7qJLnoBryjeN4OEhSUuUhSSG5jV30F4X4Vi9MiapKz5akliFOQ41ZQcXMU313RCbSXJEHieiT5iFufMV+nYAb8wf3hMuhLgiGc+qE6YqYx0s+wfb0v6xIqSweKp0Q2KfLUC+27R35gMGEPA0ynB784dNMBCsRCuJHax+f7xixBao4gzRkdFMZHWE92nm5gOdMADnaCp5uYBnzAASdACfaN03SsiireI1pKcygrOpikOAAkf3Wcv3hfSVYKWUGUL9xyAGjfTtElbTKWFTFFyxPQbhu1hANBJUtAWzglr3+7tqH6x5Dk3Nt9DBVfQmcypdmbX9RY/a3qYZIU4DW0GmhYWgSlmhlJQ6VbpuoB/wBTc4PQlhz6/vDS27QosxmkExDFhcXL8wNtddTzhDST6lM0JCipIUU5FkAAtYBWmbldtIfY7Tko8xBCVIcuQDZi6eV7fIQgqfM8niA8k8edWUkqOwYuVEsG/aCtjQk10OsJxhAOSaV+YpTqQkEkE2Z9OQgJdcuWZknJmzErSoniABIOY+kdYLjYTRSWR/UTNKVsb5cwUSedg1t4ezvDiaxC1KSAohQSXIKdSHbveF0pVR6WPJJRsq+JYusITUS2JBCJgexGyj7Q7wvGVqRME8gKfhIIAAItqC3ENYq9UEy5MynWhSJyXSpRPAsp3STq59ofmXOnS5SJYRk8pBmzZhZKBsHNn1t0EU+HypFG1JcvwawPxIqZmTMYKClBVnLaAgaRYs1OR/8Ao/R29orFP4bpspUhU6dNH6gfKR/47kdbwHQrmpXNzAMkCxVmD3sDYg9oppe5Jxt6LLik1KEEhiO4f3EQYdQJWylEkFrJ2EK8VkLyqbsNYcYZWpRKCnBSMoLEONIDaDwlEe02HIlXQmxPxEuX69OUDY5imVBD/wDEDjxPLWVplnNlDksfb94rOMLmzAcqSpzoH05xPLNR9KYkce+UgNOIoVnzksXSCz32I6vf0g6mq0zAjzAPMsQtr2/ubUERW6iinSAM8sgEgBiDc6AjYwTUy5kn4g3X/OkJGPHa2men4DxqMlkltv8AQvWBYvnUUKABygC7uN1Js1rWN7xLg+HrRMPmEZEqVoC00G4WzMzEfIxRaTE1ghSTdiARsDYtB9Pj4SGAszMXYm1yNIVxReXgJtvG1TLzTT5QKpSVMpBIYk8Qcsx6Pp0hqrE5cuXmt23f948zpKdamSVKloUApbDYnhB3ALOejQ1m0ypExBBC5ajs5yatlAYub6iGx5HF6PK8jx1GVX7/AKhKv6xPmEpClZgHZizgHa1u8U+TRAz1KL8Sibta+/vFjrscUlShZa2AyswS/NtSICTKd7Enc3vBg+O/qZZ70aFPkN9Pz2YmCpksEdI4k1gTwkuNC+x+4+kTmQAHTvo2hh3T6IgKpbBhA6kwwKIgXKvAWjhdMk+sBLdPUfSHExMBEQ8ZHAgW+8ZGTKcag5TvGQ9I49xnm57xXcYr0qJlh3GrM3QHnziw1Bue8VzEaJIVmAbNGnPfHRECmSQpDHQwGihyAgMxPNhDACMWecedQLF9HTJCiUKBU1xz5X7wtrMZWmbwqScoyqAFj/uG3p0hvWTlI+EJAOqvswgWgwlKlZljq3PqenTeOr6hFuK4opScszKkFlML5mYjKeT89IVTK1UyYM4yh7ISNCd23J/Gi1YvgoWgksFC4ygfJj02flCmpoFSpqVPnJTmBVqFBsr82+0dySChbilIqUlWgUkhUtSGAcO+b2Dd+cWXCsbWUiYlQ4xcbO13GyhCtFOhWVMxaiCXUTqCS5Yb3gDEqMAhcoFBSrVJsoWbMOfeCmnpmnDlUNNaZZqqsE4EL4i25OrfEonXpEFPQLWhpkxpMoOkMACqzC1iep+sK5viAS1JSsAKUHLMQDccX9p1tE9LiyqhKZaUqUhH9qW13USbq/zDdK2b4uMmlEZSJ4cJG7fhhZ4mmBCSPNSCdUoSfc8omqJkyUMyZZIGqU3I1uojZ7esPK7wSiooEzZZeoUkLK3NyWJQBplaw7Qixc3yLZM6xqlsX0lWKinzp2DHcgjVXb9oXKCEKyLCioh0oYuRzJGiXhRgVLOlFcr4ValBJGZjsR+Xg+dIzTUqly1AsyipXEFbgEu6dNd4pJ8eyP8AM/EfCPzMhqkzUVSUpIVmQ+VAbKH0Nzy16xc/DtVKMuxBWHzX4n7GE2BspcxCSlawMpUSCpHRmAb7jpFcebTT1mbKTMlIWAVEtrsH1MSyYXmV9EXJRfGTLhjNZIQkBSFTE5gTlU7MQQSebgaGFfj+vkrkS/KKSSQRqVMHBB5Dm/IQrx/xQqekCXK8qXmTqp1E6MWAZIJJbffQQslkqTmNw5Gjs3eGhBY64mPNmitI9AwWvo6iiSqcEJWBlKAA5IH6UC97G0Jf9MllavJQyUBnd1EkDY8iQG6QnpaAqlugEF+HKQ5IYkNqRoYnw3EFU/mEklSgSCq6QQ5AbmDZjvaDlyNx0WwTVqUnostGrymCyFK4cz6KDMb9LW6CBMRpkrCiKtBGjJbMkaBIAN4HpsVyIXJmJMwkghRUAGIcnRwQdt3hWmUiU5yuXfN0O/K2vziGKCRXPncpa/AbR0IfIeLKAAxY6vqPvB5oiASjNY7kGwjWH0YDOrW/UdPpeGUmmKSLuL78/qO8UbTMbYNKkJAzEMTz+WkDkiT1lH5oJ/8Ah12hhPTzuIimsx0uNDoYEXQLOZtK0Cz5Qb81gujnPLbdNjdy3L0jSpQY/eHaOsUTZZb8tC6amHapOrwsMsOx2hkcAM8aiQ2JjINhPZag3MIa6cTMytYDXryh3UG5iv1PCovudY3Z/lIEYN4HqpAWMrO+5Nh2A1MQzS5tc7cu/WJadRzM7tcn7RgTrR1GS8ISGvbk1oMUI4Wt7R2g7wzSqgHGXYwPVUQDlIuWttr1gszHiBcoqLlRCeQ9y8SpBQirpgujykjOeFR1SoahJJZrxNVYD5KEZlIdYLg2KeTH9W8QqISqYtGW5ZOttPhBL6bxPTUZWClROUHi6lvhD6W+rQi2PdFVraQTFWfINVH9RFrFtILo8emU8nypctGV/iDgkbvzJiwTcJSc7ApSEsLKYHmnmISLwwgMATZ3Y6c+3WGc9U1oaM2toWJx+aXBASFvmLkW5A6xaPCnjTylmUeKUBwkF2HblFYTJZaXT2DHUX9YLxSj85ImhkhAKWT+kBywEWWRDrJSpl7qsVpZoK5YC1dtO76RXZGLSlLUlJ4y5zZTkfmCfi9LdYquG1MwSVJ+JKnDHUJPI684LnzEC8tFwGdQdtLgHTvCT3Pe/wB+468jgqgu+2WnAcPlUYWvPmUu5J31YAepgPHaAVLFSiNSAlmvqSNz1hSirloQCoLEwgPmBNv9vc37NEScamFQZLBVmficbnYpeOlKblrpEJty6BaejJ8xDuJZHExYkEW7/tDnAcGKpahfiWSzbaO5hKidNlyyjIc2YkqOl73bU33hjgtYoU6leY8wEhEsC+ruq+lzDdbJZILjoImVsylnIlhsj3LcQJ1b0A+UDyqcom+aCq6yQSeZN2L3uYmqkFSPNW7pUl+2h+sHTZYKc6GJSL9tSGiTerRSLaikzk0xckFyS5Krv7xFOlAJLEEjY6fnSJvIXkSAu5B4jY302ic0TC9yQHPVtoW6DYPhlcmyS9ha17ag9re0OBNy82hDJpD5uYWJ0PVmv0NxDKgxAL4TY3bkW27x0+7QAzzc2gLbH/HLb1gZSgTZ+oiUOk29I64V62O3fvCqRwAheWY7sSYnnrKVB9D8j/mOainJ1I0Z/wBxEUuarLkWMydiDccmeNEWmdZ2qZrC+pk3zCJamYZZv8OyufQ8jGhNCw4LxzVbQULl9YyJ5kg7xuOsaz1Wp3hRiFNn01a3I94bVJuYBXHqyipKmRQimEBgm6jYd+sTSpORLanUnmYmn048zO18re+veIJ0xg8efKCgzmdG3eOjEeazxsm0Z5Ts46JNmjlScwINniPzgdLtpGv5ksSxtt9faFjRzIl0zHhGoYP9T7ROmWUMlIcPxF/V+peB6OYpSujF32fQDqzQV/MJuVEpAtpe3SKVFIG7OK2sEsAncwmXjNyco3IBVduZt7ekRYnixUQkWTvzOmpiajl5yh3CXswudLHcgHeJfN0OtEMqYEJZSUqzAKcgcJOw/NYBnrUJa8qsuYZbCxewFuhMWibR3zWUdBmAYczbUxFLw4KUVLJUx4LsAwIJbRySfSGjBrZ3JFbl0eVKXdvh+FgG5dIaVmAp8tkqClLsCCxTzzX5PaDBRJXml8SUuD1PMg6M+0H+UEs2wZ92gNbsDkVvEs4TJCmIFlWD2tvbTlAKZqc6HLjKWIaxZ2IPQw7xoglAGqiw7tvEUnC2XlItLlkE8yQ5NxfRI+cM9qzkxWpWYLfQtYkCwP8Ay0E0MoS3KUDMsAE8hv8AnaO8KwRVQtWgSnUnboOcN8IoAkLlq+J31B9RCoYEm0pVKmJI1SRta1tOsKackoBScpI9C/OLVVgITFQlIe1wEqUPciFekFDumJWhpgyqy2I06HvvBFFUiYwcE7kaEj3gOnTkSFEsNOftEdFVpROUw+IO/UdIClZwRVUxSej/AHfXaBq+k486dCOIaMecM1VyVslfCTodieT7RD0ItcHrDAN4dVhYCVHjTr9j8oJMgXG8JVyxKUVOel2JENaSvSoXJB6j9oRqmcRTSUWVcbHcRGqmzBwXhkUJWNjAQpyhTp03EMjhaqcUuhYcGx3EL28mYGP9NRb/ALTy7Q4xWnOosQbgwiqpnEpKvhVfsY0Qd6OQ5MuMiHCat0ZVl8uiuY69RGQHA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491" y="5094515"/>
            <a:ext cx="1709929" cy="12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3"/>
          <a:stretch/>
        </p:blipFill>
        <p:spPr bwMode="auto">
          <a:xfrm>
            <a:off x="6072475" y="5094515"/>
            <a:ext cx="2032489" cy="12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8" r="-8263"/>
          <a:stretch/>
        </p:blipFill>
        <p:spPr bwMode="auto">
          <a:xfrm>
            <a:off x="9927781" y="5094515"/>
            <a:ext cx="712519" cy="12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4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Hong Kong Trek </a:t>
            </a: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207" y="135592"/>
            <a:ext cx="39433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644285"/>
            <a:ext cx="7879049" cy="521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28217" y="4425255"/>
            <a:ext cx="2171573" cy="162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40967" y="6189548"/>
            <a:ext cx="2258732" cy="5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2007" y="6240226"/>
            <a:ext cx="1747784" cy="50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44572" y="3471564"/>
            <a:ext cx="3034330" cy="80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99110" y="1644285"/>
            <a:ext cx="3079793" cy="633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99109" y="2527382"/>
            <a:ext cx="3079795" cy="65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25009" y="4672367"/>
            <a:ext cx="1402527" cy="909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91297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Hong Kong Trek (Alumni Event) </a:t>
            </a:r>
          </a:p>
        </p:txBody>
      </p:sp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207" y="135592"/>
            <a:ext cx="39433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8649" y="1690688"/>
            <a:ext cx="4523350" cy="300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690688"/>
            <a:ext cx="7604661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7802571" y="5673676"/>
            <a:ext cx="5641685" cy="553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 food and drinks!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838200" y="5642898"/>
            <a:ext cx="6296298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When: 11/24-11/28  (Thanksgiving)</a:t>
            </a:r>
          </a:p>
        </p:txBody>
      </p:sp>
    </p:spTree>
    <p:extLst>
      <p:ext uri="{BB962C8B-B14F-4D97-AF65-F5344CB8AC3E}">
        <p14:creationId xmlns:p14="http://schemas.microsoft.com/office/powerpoint/2010/main" val="7677793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816</Words>
  <Application>Microsoft Office PowerPoint</Application>
  <PresentationFormat>自定义</PresentationFormat>
  <Paragraphs>240</Paragraphs>
  <Slides>55</Slides>
  <Notes>5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55</vt:i4>
      </vt:variant>
    </vt:vector>
  </HeadingPairs>
  <TitlesOfParts>
    <vt:vector size="57" baseType="lpstr">
      <vt:lpstr>Office Theme</vt:lpstr>
      <vt:lpstr>Wood Type</vt:lpstr>
      <vt:lpstr>PowerPoint 演示文稿</vt:lpstr>
      <vt:lpstr>Introduction</vt:lpstr>
      <vt:lpstr>Board members</vt:lpstr>
      <vt:lpstr>Events in MINI 1</vt:lpstr>
      <vt:lpstr>Events in MINI 2</vt:lpstr>
      <vt:lpstr>Events in MINI 3</vt:lpstr>
      <vt:lpstr>Events in MINI 4</vt:lpstr>
      <vt:lpstr>Hong Kong Trek </vt:lpstr>
      <vt:lpstr>Hong Kong Trek (Alumni Event) </vt:lpstr>
      <vt:lpstr>Alumni Event (CMU Campus)</vt:lpstr>
      <vt:lpstr>Mentorship</vt:lpstr>
      <vt:lpstr>International Festival and Culture Week</vt:lpstr>
      <vt:lpstr>Cherry Blossom Trip to DC</vt:lpstr>
      <vt:lpstr>Japan Trek</vt:lpstr>
      <vt:lpstr>Contact us</vt:lpstr>
      <vt:lpstr>Membership fee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Events in MINI 1</dc:title>
  <dc:creator>Tepper</dc:creator>
  <cp:lastModifiedBy>Mark Qiao</cp:lastModifiedBy>
  <cp:revision>35</cp:revision>
  <dcterms:created xsi:type="dcterms:W3CDTF">2014-09-08T18:26:12Z</dcterms:created>
  <dcterms:modified xsi:type="dcterms:W3CDTF">2014-09-18T16:32:47Z</dcterms:modified>
</cp:coreProperties>
</file>