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3"/>
  </p:notesMasterIdLst>
  <p:sldIdLst>
    <p:sldId id="256" r:id="rId2"/>
    <p:sldId id="257" r:id="rId3"/>
    <p:sldId id="258" r:id="rId4"/>
    <p:sldId id="270" r:id="rId5"/>
    <p:sldId id="285" r:id="rId6"/>
    <p:sldId id="279" r:id="rId7"/>
    <p:sldId id="283" r:id="rId8"/>
    <p:sldId id="280" r:id="rId9"/>
    <p:sldId id="265" r:id="rId10"/>
    <p:sldId id="266" r:id="rId11"/>
    <p:sldId id="281" r:id="rId12"/>
    <p:sldId id="260" r:id="rId13"/>
    <p:sldId id="289" r:id="rId14"/>
    <p:sldId id="268" r:id="rId15"/>
    <p:sldId id="286" r:id="rId16"/>
    <p:sldId id="287" r:id="rId17"/>
    <p:sldId id="288" r:id="rId18"/>
    <p:sldId id="277" r:id="rId19"/>
    <p:sldId id="284" r:id="rId20"/>
    <p:sldId id="269" r:id="rId21"/>
    <p:sldId id="290" r:id="rId2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13" autoAdjust="0"/>
  </p:normalViewPr>
  <p:slideViewPr>
    <p:cSldViewPr snapToGrid="0">
      <p:cViewPr varScale="1">
        <p:scale>
          <a:sx n="74" d="100"/>
          <a:sy n="74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8995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020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4087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3986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1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80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711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7014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 loans, Personal loans , line of credit, Credit Cards, Student</a:t>
            </a:r>
            <a:r>
              <a:rPr lang="en-US" baseline="0" dirty="0" smtClean="0"/>
              <a:t> loans, other loans.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100" dirty="0" smtClean="0"/>
              <a:t>&gt; 750 Excellent</a:t>
            </a:r>
          </a:p>
          <a:p>
            <a:r>
              <a:rPr lang="en" sz="1100" dirty="0" smtClean="0"/>
              <a:t>721-749 Good</a:t>
            </a:r>
          </a:p>
          <a:p>
            <a:r>
              <a:rPr lang="en" sz="1100" dirty="0" smtClean="0"/>
              <a:t>660-720 Average</a:t>
            </a:r>
          </a:p>
          <a:p>
            <a:r>
              <a:rPr lang="en" sz="1100" dirty="0" smtClean="0"/>
              <a:t>620-659 Fair</a:t>
            </a:r>
          </a:p>
          <a:p>
            <a:r>
              <a:rPr lang="en" sz="1100" dirty="0" smtClean="0"/>
              <a:t>&lt; 619 Poor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5240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24 to 48 </a:t>
            </a:r>
            <a:r>
              <a:rPr lang="en-US" dirty="0" err="1" smtClean="0"/>
              <a:t>hous</a:t>
            </a:r>
            <a:r>
              <a:rPr lang="en-US"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6826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EXCEL</a:t>
            </a:r>
          </a:p>
          <a:p>
            <a:r>
              <a:rPr lang="en-US" dirty="0" smtClean="0"/>
              <a:t>FHA- </a:t>
            </a:r>
            <a:r>
              <a:rPr lang="en-US" dirty="0" smtClean="0"/>
              <a:t>Federally</a:t>
            </a:r>
            <a:r>
              <a:rPr lang="en-US" baseline="0" dirty="0" smtClean="0"/>
              <a:t> insured, </a:t>
            </a:r>
            <a:r>
              <a:rPr lang="en-US" dirty="0" smtClean="0"/>
              <a:t>Insured , Low scores, 3.5% down, conditions,</a:t>
            </a:r>
          </a:p>
          <a:p>
            <a:r>
              <a:rPr lang="en-US" dirty="0" smtClean="0"/>
              <a:t>Veterans, 103%</a:t>
            </a:r>
            <a:r>
              <a:rPr lang="en-US" baseline="0" dirty="0" smtClean="0"/>
              <a:t> financing, no PMI</a:t>
            </a:r>
          </a:p>
        </p:txBody>
      </p:sp>
    </p:spTree>
    <p:extLst>
      <p:ext uri="{BB962C8B-B14F-4D97-AF65-F5344CB8AC3E}">
        <p14:creationId xmlns:p14="http://schemas.microsoft.com/office/powerpoint/2010/main" val="723154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72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Shape 17"/>
          <p:cNvPicPr preferRelativeResize="0"/>
          <p:nvPr userDrawn="1"/>
        </p:nvPicPr>
        <p:blipFill rotWithShape="1">
          <a:blip r:embed="rId2"/>
          <a:srcRect l="55379" t="24958" r="30482" b="60204"/>
          <a:stretch/>
        </p:blipFill>
        <p:spPr>
          <a:xfrm>
            <a:off x="7516670" y="4154557"/>
            <a:ext cx="1170130" cy="690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Shape 17"/>
          <p:cNvPicPr preferRelativeResize="0"/>
          <p:nvPr userDrawn="1"/>
        </p:nvPicPr>
        <p:blipFill rotWithShape="1">
          <a:blip r:embed="rId8"/>
          <a:srcRect l="55379" t="24958" r="30482" b="60204"/>
          <a:stretch/>
        </p:blipFill>
        <p:spPr>
          <a:xfrm>
            <a:off x="7516670" y="4154557"/>
            <a:ext cx="1170130" cy="6907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iming>
    <p:tnLst>
      <p:par>
        <p:cTn id="1" dur="indefinite" restart="never" nodeType="tmRoot"/>
      </p:par>
    </p:tnLst>
  </p:timing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600"/>
              <a:t>First Time Home Buying Series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Financing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65275" y="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Why do </a:t>
            </a:r>
            <a:r>
              <a:rPr lang="en-US" dirty="0" smtClean="0"/>
              <a:t>I</a:t>
            </a:r>
            <a:r>
              <a:rPr lang="en" dirty="0" smtClean="0"/>
              <a:t> need a Pre-Approval ?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965548" y="1166646"/>
            <a:ext cx="4739539" cy="284365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400" dirty="0"/>
              <a:t>•Amount you can borrow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400" dirty="0"/>
              <a:t>•Bargaining power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400" dirty="0"/>
              <a:t>•Close quicker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400" dirty="0"/>
              <a:t>•Discover issues early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400" dirty="0"/>
              <a:t>•Establish best loan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400" dirty="0"/>
              <a:t>•Look at the </a:t>
            </a:r>
            <a:r>
              <a:rPr lang="en" sz="2400" i="1" dirty="0">
                <a:solidFill>
                  <a:srgbClr val="C00000"/>
                </a:solidFill>
              </a:rPr>
              <a:t>“Right” </a:t>
            </a:r>
            <a:r>
              <a:rPr lang="en" sz="2400" dirty="0" smtClean="0"/>
              <a:t>homes</a:t>
            </a:r>
            <a:endParaRPr lang="en" sz="2400" dirty="0"/>
          </a:p>
        </p:txBody>
      </p:sp>
      <p:pic>
        <p:nvPicPr>
          <p:cNvPr id="113" name="Shape 1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6680" y="1380909"/>
            <a:ext cx="4038600" cy="30289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78680" y="1396485"/>
            <a:ext cx="4376928" cy="2676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Mortgages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4534"/>
            <a:ext cx="8442960" cy="3725699"/>
          </a:xfrm>
        </p:spPr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Fixed Rate Mortgage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Adjustable Rate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FHA Loans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VA loans-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Balloon Mortgages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Jumbo Loans</a:t>
            </a:r>
          </a:p>
        </p:txBody>
      </p:sp>
    </p:spTree>
    <p:extLst>
      <p:ext uri="{BB962C8B-B14F-4D97-AF65-F5344CB8AC3E}">
        <p14:creationId xmlns:p14="http://schemas.microsoft.com/office/powerpoint/2010/main" val="1930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The 5 C’s of Credit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6992" y="1200150"/>
            <a:ext cx="4134708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>
                <a:solidFill>
                  <a:srgbClr val="980000"/>
                </a:solidFill>
              </a:rPr>
              <a:t>Character </a:t>
            </a:r>
            <a:r>
              <a:rPr lang="en" sz="2400" dirty="0">
                <a:solidFill>
                  <a:srgbClr val="000000"/>
                </a:solidFill>
              </a:rPr>
              <a:t>-</a:t>
            </a:r>
            <a:r>
              <a:rPr lang="en" sz="2400" dirty="0"/>
              <a:t> Your credit worthiness is based on your stability and net worth.</a:t>
            </a:r>
          </a:p>
          <a:p>
            <a:pPr>
              <a:buNone/>
            </a:pPr>
            <a:r>
              <a:rPr lang="en" sz="2400" dirty="0">
                <a:solidFill>
                  <a:srgbClr val="980000"/>
                </a:solidFill>
              </a:rPr>
              <a:t>Capacity</a:t>
            </a:r>
            <a:r>
              <a:rPr lang="en" sz="2400" dirty="0"/>
              <a:t> - Are you able to cover your current debts along with the added expense of owning your own home?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2.bp.blogspot.com/-jSnfpiDcvlg/Th-sEGNF34I/AAAAAAAAAAw/yhn_XgOmA5I/s1600/Murr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73" y="1332412"/>
            <a:ext cx="2170241" cy="304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C’s of Credit</a:t>
            </a:r>
            <a:endParaRPr lang="en-US" dirty="0"/>
          </a:p>
        </p:txBody>
      </p:sp>
      <p:sp>
        <p:nvSpPr>
          <p:cNvPr id="5" name="Shape 58"/>
          <p:cNvSpPr txBox="1">
            <a:spLocks/>
          </p:cNvSpPr>
          <p:nvPr/>
        </p:nvSpPr>
        <p:spPr>
          <a:xfrm>
            <a:off x="457200" y="1200149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" sz="2400" dirty="0" smtClean="0">
                <a:solidFill>
                  <a:srgbClr val="980000"/>
                </a:solidFill>
              </a:rPr>
              <a:t>Credit</a:t>
            </a:r>
            <a:r>
              <a:rPr lang="en" sz="2400" dirty="0" smtClean="0"/>
              <a:t> - A good credit history demonstrates your ability to repay an outstanding debt</a:t>
            </a:r>
          </a:p>
          <a:p>
            <a:r>
              <a:rPr lang="en" sz="2400" dirty="0" smtClean="0">
                <a:solidFill>
                  <a:srgbClr val="980000"/>
                </a:solidFill>
              </a:rPr>
              <a:t>Collateral</a:t>
            </a:r>
            <a:r>
              <a:rPr lang="en" sz="2400" dirty="0" smtClean="0"/>
              <a:t> - How much is your property worth ?</a:t>
            </a:r>
          </a:p>
          <a:p>
            <a:r>
              <a:rPr lang="en" sz="2400" dirty="0" smtClean="0">
                <a:solidFill>
                  <a:srgbClr val="980000"/>
                </a:solidFill>
              </a:rPr>
              <a:t>Capital</a:t>
            </a:r>
            <a:r>
              <a:rPr lang="en" sz="2400" dirty="0" smtClean="0"/>
              <a:t> - How much of your own equity will you have in your property?</a:t>
            </a:r>
            <a:endParaRPr lang="en" sz="2400" dirty="0"/>
          </a:p>
        </p:txBody>
      </p:sp>
      <p:pic>
        <p:nvPicPr>
          <p:cNvPr id="2050" name="Picture 2" descr="https://encrypted-tbn2.gstatic.com/images?q=tbn:ANd9GcSExeHzhstt8IBCSvcHkhzXMm4D9dk74yD5bex6m-RfXSMZSr70MiikpG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48523"/>
            <a:ext cx="3380689" cy="223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4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42753" y="0"/>
            <a:ext cx="8603711" cy="938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Why does Interest rate matter ?</a:t>
            </a:r>
            <a:endParaRPr lang="en" dirty="0"/>
          </a:p>
        </p:txBody>
      </p:sp>
      <p:pic>
        <p:nvPicPr>
          <p:cNvPr id="125" name="Shape 1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2753" y="1194816"/>
            <a:ext cx="8298911" cy="369417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8" y="1200150"/>
            <a:ext cx="7543801" cy="3725699"/>
          </a:xfrm>
        </p:spPr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Find your dream house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Agree on price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Under contract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Earnest Money deposit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Lock your interest Rate- 30-90 days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/ Appraisal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924800" cy="372569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Inspection- You pay ($250-$500)</a:t>
            </a:r>
          </a:p>
          <a:p>
            <a:endParaRPr lang="en-US" dirty="0" smtClean="0"/>
          </a:p>
          <a:p>
            <a:r>
              <a:rPr lang="en-US" dirty="0" smtClean="0"/>
              <a:t>Appraisal- Collateral- ($350-$450)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 Process 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200150"/>
            <a:ext cx="8686801" cy="3725699"/>
          </a:xfrm>
        </p:spPr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Loan processor- Collect &amp; Verify documentation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Submit package to underwriter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Meet additional condition/ </a:t>
            </a:r>
            <a:r>
              <a:rPr lang="en-US" dirty="0" smtClean="0"/>
              <a:t>documentation</a:t>
            </a:r>
            <a:endParaRPr lang="en-US" dirty="0" smtClean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Final loan </a:t>
            </a:r>
            <a:r>
              <a:rPr lang="en-US" dirty="0" smtClean="0"/>
              <a:t>approval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Closing date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Closing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8765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47700" lvl="0" indent="-457200" rtl="0">
              <a:buFont typeface="Arial" panose="020B0604020202020204" pitchFamily="34" charset="0"/>
              <a:buChar char="•"/>
            </a:pPr>
            <a:r>
              <a:rPr lang="en" dirty="0" smtClean="0"/>
              <a:t>HUD Statement/Closing statement</a:t>
            </a:r>
          </a:p>
          <a:p>
            <a:pPr marL="647700" lvl="0" indent="-457200" rtl="0">
              <a:buFont typeface="Arial" panose="020B0604020202020204" pitchFamily="34" charset="0"/>
              <a:buChar char="•"/>
            </a:pPr>
            <a:r>
              <a:rPr lang="en" dirty="0" smtClean="0"/>
              <a:t>Go over number before closing</a:t>
            </a:r>
          </a:p>
          <a:p>
            <a:pPr marL="647700" lvl="0" indent="-457200" rtl="0">
              <a:buFont typeface="Arial" panose="020B0604020202020204" pitchFamily="34" charset="0"/>
              <a:buChar char="•"/>
            </a:pPr>
            <a:r>
              <a:rPr lang="en" dirty="0" smtClean="0"/>
              <a:t>P</a:t>
            </a:r>
            <a:r>
              <a:rPr lang="en-US" dirty="0" smtClean="0"/>
              <a:t>h</a:t>
            </a:r>
            <a:r>
              <a:rPr lang="en" dirty="0" smtClean="0"/>
              <a:t>oto ID and funds to close- Wire or Cashiers </a:t>
            </a:r>
          </a:p>
          <a:p>
            <a:pPr marL="6477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At Attorneys/Title company office</a:t>
            </a:r>
          </a:p>
          <a:p>
            <a:pPr marL="6477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T</a:t>
            </a:r>
            <a:r>
              <a:rPr lang="en" dirty="0"/>
              <a:t>ake 1-2 hours</a:t>
            </a:r>
          </a:p>
          <a:p>
            <a:pPr>
              <a:buNone/>
            </a:pPr>
            <a:r>
              <a:rPr lang="en" dirty="0" smtClean="0"/>
              <a:t> 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Write off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450" y="1200150"/>
            <a:ext cx="8134350" cy="3000375"/>
          </a:xfrm>
        </p:spPr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Mortgage Interest on loans </a:t>
            </a:r>
            <a:r>
              <a:rPr lang="en-US" dirty="0" err="1" smtClean="0"/>
              <a:t>upto</a:t>
            </a:r>
            <a:r>
              <a:rPr lang="en-US" dirty="0" smtClean="0"/>
              <a:t> $1 Million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Interest on Line of Credit </a:t>
            </a:r>
            <a:r>
              <a:rPr lang="en-US" dirty="0" err="1" smtClean="0"/>
              <a:t>upto</a:t>
            </a:r>
            <a:r>
              <a:rPr lang="en-US" dirty="0" smtClean="0"/>
              <a:t> $100K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Mortgage interest on second home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Points paid for lower rate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Closing cost- Certain Real-estate  Taxes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Table of Contents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10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Determining your budget </a:t>
            </a:r>
          </a:p>
          <a:p>
            <a:pPr marL="457200" lvl="0" indent="-419100" rtl="0">
              <a:spcBef>
                <a:spcPts val="10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Selecting your loan</a:t>
            </a:r>
          </a:p>
          <a:p>
            <a:pPr marL="457200" lvl="0" indent="-419100" rtl="0">
              <a:spcBef>
                <a:spcPts val="10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Bank approval process</a:t>
            </a:r>
          </a:p>
          <a:p>
            <a:pPr marL="457200" lvl="0" indent="-419100" rtl="0">
              <a:spcBef>
                <a:spcPts val="10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Mortgages</a:t>
            </a:r>
          </a:p>
          <a:p>
            <a:pPr marL="457200" lvl="0" indent="-419100" rtl="0">
              <a:spcBef>
                <a:spcPts val="10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Tax shields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 smtClean="0"/>
              <a:t>You have to pay it back !</a:t>
            </a:r>
            <a:endParaRPr lang="en" dirty="0"/>
          </a:p>
        </p:txBody>
      </p:sp>
      <p:pic>
        <p:nvPicPr>
          <p:cNvPr id="131" name="Shape 1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1428150"/>
            <a:ext cx="8229600" cy="313864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Timeline of a Loan Application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304544"/>
            <a:ext cx="3994500" cy="36213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Application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Pre-approval</a:t>
            </a:r>
            <a:endParaRPr lang="en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Loan Originator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Lender </a:t>
            </a:r>
            <a:r>
              <a:rPr lang="en" dirty="0"/>
              <a:t>documents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Loan processor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Mortgage Lender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Relevant Questions: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Types of loan do you offer?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Payment schedules are available?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Current interest rate for 30-yr fixed?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Application fees?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Premium/Points/Private </a:t>
            </a:r>
            <a:r>
              <a:rPr lang="en" dirty="0"/>
              <a:t>Mortgage Insurance?</a:t>
            </a:r>
          </a:p>
          <a:p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Mortgage Broker v/s Bank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42900" y="1200149"/>
            <a:ext cx="3990975" cy="308610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400" dirty="0" smtClean="0"/>
              <a:t>Broker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Middle Man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Shop Around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Save time &amp; Irritation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Brokers handle Paperwork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Only one credit report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62475" y="1200149"/>
            <a:ext cx="3952875" cy="287655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400" dirty="0"/>
              <a:t>Banks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/>
              <a:t>Banks are lending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/>
              <a:t>More decision power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/>
              <a:t>Good </a:t>
            </a:r>
            <a:r>
              <a:rPr lang="en-US" sz="2400" dirty="0" smtClean="0"/>
              <a:t>Relationship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Jumbo loans 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Multiple credit report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60" y="167878"/>
            <a:ext cx="1783090" cy="93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Pre-Approval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Stable Income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Good Credit History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Down Payment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Documentation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96384" y="1200150"/>
            <a:ext cx="4201764" cy="3725699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Debt-to-income </a:t>
            </a:r>
          </a:p>
          <a:p>
            <a:r>
              <a:rPr lang="en-US" dirty="0" smtClean="0"/>
              <a:t>ratio 36%</a:t>
            </a:r>
          </a:p>
          <a:p>
            <a:r>
              <a:rPr lang="en-US" dirty="0" smtClean="0"/>
              <a:t>Payment to income ratio 28% or 33%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for loans.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3574"/>
            <a:ext cx="8406384" cy="3725699"/>
          </a:xfrm>
        </p:spPr>
        <p:txBody>
          <a:bodyPr/>
          <a:lstStyle/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Paycheck stubs, W-2’s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SSN or Tax Identification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number</a:t>
            </a:r>
            <a:endParaRPr lang="en-US" sz="2000" dirty="0" smtClean="0"/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Bank Statements- 3 Months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Tax Return 2 years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Evidence of other income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Balance sheet &amp; Income </a:t>
            </a:r>
            <a:r>
              <a:rPr lang="en-US" sz="2000" dirty="0" err="1"/>
              <a:t>S</a:t>
            </a:r>
            <a:r>
              <a:rPr lang="en-US" sz="2000" dirty="0" err="1" smtClean="0"/>
              <a:t>tmt</a:t>
            </a:r>
            <a:r>
              <a:rPr lang="en-US" sz="2000" dirty="0" smtClean="0"/>
              <a:t>- Self Employed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Employment Verification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Gift </a:t>
            </a:r>
            <a:r>
              <a:rPr lang="en-US" sz="2000" dirty="0" smtClean="0"/>
              <a:t>Letter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550048"/>
            <a:ext cx="32004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 am not Pre Approved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5797296" cy="372569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Correct errors on Credit Report</a:t>
            </a:r>
          </a:p>
          <a:p>
            <a:r>
              <a:rPr lang="en-US" dirty="0" smtClean="0"/>
              <a:t>Decree overall debt</a:t>
            </a:r>
          </a:p>
          <a:p>
            <a:r>
              <a:rPr lang="en-US" dirty="0" smtClean="0"/>
              <a:t>Increases down payment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496" y="1286587"/>
            <a:ext cx="2504336" cy="288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7800" y="1196675"/>
            <a:ext cx="8229599" cy="904875"/>
          </a:xfrm>
          <a:prstGeom prst="rect">
            <a:avLst/>
          </a:prstGeom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FICO Score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49975" y="2067825"/>
            <a:ext cx="3514598" cy="2900774"/>
          </a:xfrm>
          <a:prstGeom prst="rect">
            <a:avLst/>
          </a:prstGeom>
        </p:spPr>
      </p:pic>
      <p:pic>
        <p:nvPicPr>
          <p:cNvPr id="97" name="Shape 9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196644" y="3649975"/>
            <a:ext cx="1948845" cy="488263"/>
          </a:xfrm>
          <a:prstGeom prst="rect">
            <a:avLst/>
          </a:prstGeom>
        </p:spPr>
      </p:pic>
      <p:pic>
        <p:nvPicPr>
          <p:cNvPr id="98" name="Shape 9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196644" y="3134007"/>
            <a:ext cx="1948845" cy="488262"/>
          </a:xfrm>
          <a:prstGeom prst="rect">
            <a:avLst/>
          </a:prstGeom>
        </p:spPr>
      </p:pic>
      <p:pic>
        <p:nvPicPr>
          <p:cNvPr id="99" name="Shape 99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4196644" y="2627561"/>
            <a:ext cx="1948845" cy="428657"/>
          </a:xfrm>
          <a:prstGeom prst="rect">
            <a:avLst/>
          </a:prstGeom>
        </p:spPr>
      </p:pic>
      <p:pic>
        <p:nvPicPr>
          <p:cNvPr id="100" name="Shape 100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4196644" y="2121119"/>
            <a:ext cx="1948845" cy="495300"/>
          </a:xfrm>
          <a:prstGeom prst="rect">
            <a:avLst/>
          </a:prstGeom>
        </p:spPr>
      </p:pic>
      <p:pic>
        <p:nvPicPr>
          <p:cNvPr id="101" name="Shape 101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4196644" y="4165944"/>
            <a:ext cx="1948845" cy="485393"/>
          </a:xfrm>
          <a:prstGeom prst="rect">
            <a:avLst/>
          </a:prstGeom>
        </p:spPr>
      </p:pic>
      <p:cxnSp>
        <p:nvCxnSpPr>
          <p:cNvPr id="102" name="Shape 102"/>
          <p:cNvCxnSpPr>
            <a:stCxn id="100" idx="1"/>
          </p:cNvCxnSpPr>
          <p:nvPr/>
        </p:nvCxnSpPr>
        <p:spPr>
          <a:xfrm flipH="1">
            <a:off x="3195568" y="2368769"/>
            <a:ext cx="1001076" cy="372185"/>
          </a:xfrm>
          <a:prstGeom prst="straightConnector1">
            <a:avLst/>
          </a:prstGeom>
          <a:noFill/>
          <a:ln w="19050" cap="flat">
            <a:solidFill>
              <a:srgbClr val="0B5394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3" name="Shape 103"/>
          <p:cNvCxnSpPr>
            <a:stCxn id="99" idx="1"/>
          </p:cNvCxnSpPr>
          <p:nvPr/>
        </p:nvCxnSpPr>
        <p:spPr>
          <a:xfrm flipH="1">
            <a:off x="3178416" y="2841890"/>
            <a:ext cx="1018228" cy="215011"/>
          </a:xfrm>
          <a:prstGeom prst="straightConnector1">
            <a:avLst/>
          </a:prstGeom>
          <a:noFill/>
          <a:ln w="19050" cap="flat">
            <a:solidFill>
              <a:srgbClr val="0B5394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4" name="Shape 104"/>
          <p:cNvCxnSpPr/>
          <p:nvPr/>
        </p:nvCxnSpPr>
        <p:spPr>
          <a:xfrm flipH="1" flipV="1">
            <a:off x="3208257" y="3652025"/>
            <a:ext cx="1013700" cy="17231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" name="Shape 105"/>
          <p:cNvCxnSpPr>
            <a:stCxn id="101" idx="1"/>
          </p:cNvCxnSpPr>
          <p:nvPr/>
        </p:nvCxnSpPr>
        <p:spPr>
          <a:xfrm flipH="1" flipV="1">
            <a:off x="3243775" y="4028687"/>
            <a:ext cx="952869" cy="37995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" name="Shape 106"/>
          <p:cNvCxnSpPr>
            <a:stCxn id="98" idx="1"/>
          </p:cNvCxnSpPr>
          <p:nvPr/>
        </p:nvCxnSpPr>
        <p:spPr>
          <a:xfrm flipH="1" flipV="1">
            <a:off x="3208258" y="3347569"/>
            <a:ext cx="988386" cy="3056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" name="Shape 112"/>
          <p:cNvSpPr txBox="1">
            <a:spLocks noGrp="1"/>
          </p:cNvSpPr>
          <p:nvPr>
            <p:ph type="body" idx="1"/>
          </p:nvPr>
        </p:nvSpPr>
        <p:spPr>
          <a:xfrm>
            <a:off x="5754624" y="2121119"/>
            <a:ext cx="3060192" cy="28670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7066" y="1306498"/>
            <a:ext cx="600075" cy="19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478</Words>
  <Application>Microsoft Office PowerPoint</Application>
  <PresentationFormat>On-screen Show (16:9)</PresentationFormat>
  <Paragraphs>123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swiss</vt:lpstr>
      <vt:lpstr>First Time Home Buying Series</vt:lpstr>
      <vt:lpstr>Table of Contents</vt:lpstr>
      <vt:lpstr>Timeline of a Loan Application</vt:lpstr>
      <vt:lpstr>Mortgage Lender</vt:lpstr>
      <vt:lpstr>Mortgage Broker v/s Bank</vt:lpstr>
      <vt:lpstr>Before Pre-Approval</vt:lpstr>
      <vt:lpstr>Documentation for loans.</vt:lpstr>
      <vt:lpstr>What if I am not Pre Approved ?</vt:lpstr>
      <vt:lpstr>FICO Score</vt:lpstr>
      <vt:lpstr>Why do I need a Pre-Approval ?</vt:lpstr>
      <vt:lpstr>Types of Mortgages</vt:lpstr>
      <vt:lpstr>The 5 C’s of Credit</vt:lpstr>
      <vt:lpstr>The 5 C’s of Credit</vt:lpstr>
      <vt:lpstr>Why does Interest rate matter ?</vt:lpstr>
      <vt:lpstr>Loan Process</vt:lpstr>
      <vt:lpstr>Inspection / Appraisal</vt:lpstr>
      <vt:lpstr>Loan Process Continued</vt:lpstr>
      <vt:lpstr>Closing</vt:lpstr>
      <vt:lpstr>Tax Write off</vt:lpstr>
      <vt:lpstr>You have to pay it back !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Time Home Buying Series</dc:title>
  <cp:lastModifiedBy>Roshyr</cp:lastModifiedBy>
  <cp:revision>106</cp:revision>
  <dcterms:modified xsi:type="dcterms:W3CDTF">2014-04-07T17:35:10Z</dcterms:modified>
</cp:coreProperties>
</file>