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75" r:id="rId4"/>
    <p:sldId id="264" r:id="rId5"/>
    <p:sldId id="266" r:id="rId6"/>
    <p:sldId id="259" r:id="rId7"/>
    <p:sldId id="280" r:id="rId8"/>
    <p:sldId id="270" r:id="rId9"/>
    <p:sldId id="267" r:id="rId10"/>
    <p:sldId id="271" r:id="rId11"/>
    <p:sldId id="268" r:id="rId12"/>
    <p:sldId id="257" r:id="rId13"/>
    <p:sldId id="272" r:id="rId14"/>
    <p:sldId id="274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5A61D-FB66-4540-B4D8-AFF5ED6D0384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5B7139-938A-480C-87C1-49A05882BDBB}">
      <dgm:prSet phldrT="[Text]"/>
      <dgm:spPr>
        <a:ln>
          <a:noFill/>
        </a:ln>
      </dgm:spPr>
      <dgm:t>
        <a:bodyPr/>
        <a:lstStyle/>
        <a:p>
          <a:r>
            <a:rPr lang="en-US" dirty="0" smtClean="0"/>
            <a:t>AGENDA</a:t>
          </a:r>
          <a:endParaRPr lang="en-US" dirty="0"/>
        </a:p>
      </dgm:t>
    </dgm:pt>
    <dgm:pt modelId="{833B997F-6792-48AF-90EE-43F87EE50209}" type="parTrans" cxnId="{AE0551A8-20C3-48A1-9281-723C1D95D6B6}">
      <dgm:prSet/>
      <dgm:spPr/>
      <dgm:t>
        <a:bodyPr/>
        <a:lstStyle/>
        <a:p>
          <a:endParaRPr lang="en-US"/>
        </a:p>
      </dgm:t>
    </dgm:pt>
    <dgm:pt modelId="{8B7E6BE2-8D7A-47AE-B81C-43A622DD0BAD}" type="sibTrans" cxnId="{AE0551A8-20C3-48A1-9281-723C1D95D6B6}">
      <dgm:prSet/>
      <dgm:spPr/>
      <dgm:t>
        <a:bodyPr/>
        <a:lstStyle/>
        <a:p>
          <a:endParaRPr lang="en-US"/>
        </a:p>
      </dgm:t>
    </dgm:pt>
    <dgm:pt modelId="{61CB097E-25D3-44C2-8882-4F27BE5780B9}">
      <dgm:prSet phldrT="[Text]"/>
      <dgm:spPr/>
      <dgm:t>
        <a:bodyPr/>
        <a:lstStyle/>
        <a:p>
          <a:pPr algn="r"/>
          <a:r>
            <a:rPr lang="en-US" dirty="0" smtClean="0"/>
            <a:t>Introduction</a:t>
          </a:r>
          <a:endParaRPr lang="en-US" dirty="0"/>
        </a:p>
      </dgm:t>
    </dgm:pt>
    <dgm:pt modelId="{CDD8FFC5-9546-44C1-B20B-83A4168AC299}" type="parTrans" cxnId="{F5B6234F-B32F-4D76-A3DB-DB50B241CFDD}">
      <dgm:prSet/>
      <dgm:spPr/>
      <dgm:t>
        <a:bodyPr/>
        <a:lstStyle/>
        <a:p>
          <a:endParaRPr lang="en-US"/>
        </a:p>
      </dgm:t>
    </dgm:pt>
    <dgm:pt modelId="{D826BDE0-60BF-418F-841A-BBB0BF373F97}" type="sibTrans" cxnId="{F5B6234F-B32F-4D76-A3DB-DB50B241CFDD}">
      <dgm:prSet/>
      <dgm:spPr/>
      <dgm:t>
        <a:bodyPr/>
        <a:lstStyle/>
        <a:p>
          <a:endParaRPr lang="en-US"/>
        </a:p>
      </dgm:t>
    </dgm:pt>
    <dgm:pt modelId="{ADDED9A4-E314-4830-AFE2-6A5150F406CE}">
      <dgm:prSet phldrT="[Text]"/>
      <dgm:spPr/>
      <dgm:t>
        <a:bodyPr/>
        <a:lstStyle/>
        <a:p>
          <a:pPr algn="r"/>
          <a:r>
            <a:rPr lang="en-US" dirty="0" smtClean="0"/>
            <a:t>Board Bios</a:t>
          </a:r>
        </a:p>
        <a:p>
          <a:pPr algn="r"/>
          <a:r>
            <a:rPr lang="en-US" dirty="0" smtClean="0"/>
            <a:t>Careers</a:t>
          </a:r>
        </a:p>
        <a:p>
          <a:pPr algn="r"/>
          <a:r>
            <a:rPr lang="en-US" dirty="0" smtClean="0"/>
            <a:t>Events</a:t>
          </a:r>
        </a:p>
        <a:p>
          <a:pPr algn="r"/>
          <a:r>
            <a:rPr lang="en-US" dirty="0" smtClean="0"/>
            <a:t>Next Steps</a:t>
          </a:r>
          <a:endParaRPr lang="en-US" dirty="0"/>
        </a:p>
      </dgm:t>
    </dgm:pt>
    <dgm:pt modelId="{514C91E0-6A8A-42F9-ADDA-AB1774F99107}" type="parTrans" cxnId="{6DB2278B-DD1D-43BB-89D0-41297928D7F3}">
      <dgm:prSet/>
      <dgm:spPr/>
      <dgm:t>
        <a:bodyPr/>
        <a:lstStyle/>
        <a:p>
          <a:endParaRPr lang="en-US"/>
        </a:p>
      </dgm:t>
    </dgm:pt>
    <dgm:pt modelId="{2A3BAAB2-C7F0-46F4-A3F9-76E0C9CF7EB3}" type="sibTrans" cxnId="{6DB2278B-DD1D-43BB-89D0-41297928D7F3}">
      <dgm:prSet/>
      <dgm:spPr/>
      <dgm:t>
        <a:bodyPr/>
        <a:lstStyle/>
        <a:p>
          <a:endParaRPr lang="en-US"/>
        </a:p>
      </dgm:t>
    </dgm:pt>
    <dgm:pt modelId="{A60F728F-6653-4663-B552-59A140966E37}" type="pres">
      <dgm:prSet presAssocID="{AE15A61D-FB66-4540-B4D8-AFF5ED6D038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5B0FEA-F5D7-4637-B50F-87015138665C}" type="pres">
      <dgm:prSet presAssocID="{FD5B7139-938A-480C-87C1-49A05882BDBB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3889B-7636-471F-912C-AE28DAC20630}" type="pres">
      <dgm:prSet presAssocID="{FD5B7139-938A-480C-87C1-49A05882BDBB}" presName="childText_1" presStyleLbl="node1" presStyleIdx="0" presStyleCnt="1" custScaleX="243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7B253-F360-422B-A7F5-16EEC326227E}" type="pres">
      <dgm:prSet presAssocID="{FD5B7139-938A-480C-87C1-49A05882BDBB}" presName="accentShape_1" presStyleCnt="0"/>
      <dgm:spPr/>
    </dgm:pt>
    <dgm:pt modelId="{AFA8B4A0-0328-4052-8536-F3C47BF08186}" type="pres">
      <dgm:prSet presAssocID="{FD5B7139-938A-480C-87C1-49A05882BDBB}" presName="imageRepeatNode" presStyleLbl="node1" presStyleIdx="0" presStyleCnt="1" custScaleX="287657" custLinFactNeighborX="-535"/>
      <dgm:spPr/>
      <dgm:t>
        <a:bodyPr/>
        <a:lstStyle/>
        <a:p>
          <a:endParaRPr lang="en-US"/>
        </a:p>
      </dgm:t>
    </dgm:pt>
  </dgm:ptLst>
  <dgm:cxnLst>
    <dgm:cxn modelId="{AE0551A8-20C3-48A1-9281-723C1D95D6B6}" srcId="{AE15A61D-FB66-4540-B4D8-AFF5ED6D0384}" destId="{FD5B7139-938A-480C-87C1-49A05882BDBB}" srcOrd="0" destOrd="0" parTransId="{833B997F-6792-48AF-90EE-43F87EE50209}" sibTransId="{8B7E6BE2-8D7A-47AE-B81C-43A622DD0BAD}"/>
    <dgm:cxn modelId="{693B7BF3-B815-4A42-8E15-D85F60752431}" type="presOf" srcId="{AE15A61D-FB66-4540-B4D8-AFF5ED6D0384}" destId="{A60F728F-6653-4663-B552-59A140966E37}" srcOrd="0" destOrd="0" presId="urn:microsoft.com/office/officeart/2009/3/layout/BlockDescendingList"/>
    <dgm:cxn modelId="{F5B6234F-B32F-4D76-A3DB-DB50B241CFDD}" srcId="{FD5B7139-938A-480C-87C1-49A05882BDBB}" destId="{61CB097E-25D3-44C2-8882-4F27BE5780B9}" srcOrd="0" destOrd="0" parTransId="{CDD8FFC5-9546-44C1-B20B-83A4168AC299}" sibTransId="{D826BDE0-60BF-418F-841A-BBB0BF373F97}"/>
    <dgm:cxn modelId="{6DB2278B-DD1D-43BB-89D0-41297928D7F3}" srcId="{FD5B7139-938A-480C-87C1-49A05882BDBB}" destId="{ADDED9A4-E314-4830-AFE2-6A5150F406CE}" srcOrd="1" destOrd="0" parTransId="{514C91E0-6A8A-42F9-ADDA-AB1774F99107}" sibTransId="{2A3BAAB2-C7F0-46F4-A3F9-76E0C9CF7EB3}"/>
    <dgm:cxn modelId="{42E9F961-85FD-43FA-A11E-F50CA37B4873}" type="presOf" srcId="{FD5B7139-938A-480C-87C1-49A05882BDBB}" destId="{AFA8B4A0-0328-4052-8536-F3C47BF08186}" srcOrd="1" destOrd="0" presId="urn:microsoft.com/office/officeart/2009/3/layout/BlockDescendingList"/>
    <dgm:cxn modelId="{A466DE92-9A05-4F59-BC19-BFA45FB89351}" type="presOf" srcId="{61CB097E-25D3-44C2-8882-4F27BE5780B9}" destId="{B553889B-7636-471F-912C-AE28DAC20630}" srcOrd="0" destOrd="0" presId="urn:microsoft.com/office/officeart/2009/3/layout/BlockDescendingList"/>
    <dgm:cxn modelId="{5BD81BA0-C72A-41D8-9855-9389B3DB2A9F}" type="presOf" srcId="{ADDED9A4-E314-4830-AFE2-6A5150F406CE}" destId="{B553889B-7636-471F-912C-AE28DAC20630}" srcOrd="0" destOrd="1" presId="urn:microsoft.com/office/officeart/2009/3/layout/BlockDescendingList"/>
    <dgm:cxn modelId="{EDC0152D-9D0C-4F5B-ABB6-433688BECA63}" type="presOf" srcId="{FD5B7139-938A-480C-87C1-49A05882BDBB}" destId="{2C5B0FEA-F5D7-4637-B50F-87015138665C}" srcOrd="0" destOrd="0" presId="urn:microsoft.com/office/officeart/2009/3/layout/BlockDescendingList"/>
    <dgm:cxn modelId="{BC12425F-27A3-4010-981E-42CEC9609FF9}" type="presParOf" srcId="{A60F728F-6653-4663-B552-59A140966E37}" destId="{2C5B0FEA-F5D7-4637-B50F-87015138665C}" srcOrd="0" destOrd="0" presId="urn:microsoft.com/office/officeart/2009/3/layout/BlockDescendingList"/>
    <dgm:cxn modelId="{4350C912-E113-4989-87BA-EA29BA10A514}" type="presParOf" srcId="{A60F728F-6653-4663-B552-59A140966E37}" destId="{B553889B-7636-471F-912C-AE28DAC20630}" srcOrd="1" destOrd="0" presId="urn:microsoft.com/office/officeart/2009/3/layout/BlockDescendingList"/>
    <dgm:cxn modelId="{5ADC5AE4-D27F-4553-8376-A736E80A6836}" type="presParOf" srcId="{A60F728F-6653-4663-B552-59A140966E37}" destId="{18D7B253-F360-422B-A7F5-16EEC326227E}" srcOrd="2" destOrd="0" presId="urn:microsoft.com/office/officeart/2009/3/layout/BlockDescendingList"/>
    <dgm:cxn modelId="{540902ED-6625-48BC-BB72-9427516F4919}" type="presParOf" srcId="{18D7B253-F360-422B-A7F5-16EEC326227E}" destId="{AFA8B4A0-0328-4052-8536-F3C47BF0818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864-EB71-4C3B-88B2-68C44ADDF64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DF44-C05F-4C29-8C98-6101F1041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5379" t="24958" r="30483" b="60204"/>
          <a:stretch/>
        </p:blipFill>
        <p:spPr>
          <a:xfrm>
            <a:off x="9199179" y="394293"/>
            <a:ext cx="2154621" cy="1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864-EB71-4C3B-88B2-68C44ADDF64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DF44-C05F-4C29-8C98-6101F10418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55379" t="24958" r="30483" b="60204"/>
          <a:stretch/>
        </p:blipFill>
        <p:spPr>
          <a:xfrm>
            <a:off x="9199179" y="394293"/>
            <a:ext cx="2154621" cy="1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864-EB71-4C3B-88B2-68C44ADDF64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DF44-C05F-4C29-8C98-6101F104185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5379" t="24958" r="30483" b="60204"/>
          <a:stretch/>
        </p:blipFill>
        <p:spPr>
          <a:xfrm>
            <a:off x="9199179" y="394293"/>
            <a:ext cx="2154621" cy="1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4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2864-EB71-4C3B-88B2-68C44ADDF64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DF44-C05F-4C29-8C98-6101F104185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55379" t="24958" r="30483" b="60204"/>
          <a:stretch/>
        </p:blipFill>
        <p:spPr>
          <a:xfrm>
            <a:off x="9199179" y="394293"/>
            <a:ext cx="2154621" cy="1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2864-EB71-4C3B-88B2-68C44ADDF645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DF44-C05F-4C29-8C98-6101F10418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/>
          <a:srcRect l="55379" t="24958" r="30483" b="60204"/>
          <a:stretch/>
        </p:blipFill>
        <p:spPr>
          <a:xfrm>
            <a:off x="9199179" y="394293"/>
            <a:ext cx="2154621" cy="1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870509"/>
            <a:ext cx="9144000" cy="2387600"/>
          </a:xfrm>
        </p:spPr>
        <p:txBody>
          <a:bodyPr/>
          <a:lstStyle/>
          <a:p>
            <a:r>
              <a:rPr lang="en-US" dirty="0" smtClean="0"/>
              <a:t>Graduate Real Estate Association at </a:t>
            </a:r>
            <a:r>
              <a:rPr lang="en-US" dirty="0" err="1" smtClean="0"/>
              <a:t>Tepper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350184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(GREAT)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08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Roger Younan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04990"/>
            <a:ext cx="5183188" cy="8446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smtClean="0"/>
              <a:t>Real Estate Fund Management</a:t>
            </a:r>
            <a:br>
              <a:rPr lang="en-US" dirty="0" smtClean="0"/>
            </a:br>
            <a:r>
              <a:rPr lang="en-US" dirty="0" smtClean="0"/>
              <a:t>Focus office and residential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708" y="5600702"/>
            <a:ext cx="497600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“Green” real estate development and project management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2469" y="1175883"/>
            <a:ext cx="19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Alumni Relations</a:t>
            </a:r>
            <a:endParaRPr lang="en-US" sz="2000" i="1" dirty="0"/>
          </a:p>
        </p:txBody>
      </p:sp>
      <p:pic>
        <p:nvPicPr>
          <p:cNvPr id="8" name="Picture 7" descr="Evolo2_2_l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0" y="2022160"/>
            <a:ext cx="4874110" cy="3247070"/>
          </a:xfrm>
          <a:prstGeom prst="rect">
            <a:avLst/>
          </a:prstGeom>
        </p:spPr>
      </p:pic>
      <p:pic>
        <p:nvPicPr>
          <p:cNvPr id="7" name="Picture 6" descr="http://citelighter-cards.s3.amazonaws.com/p16ok7rrhf11vh6rpa9r1m2sheq0_50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09" y="2763986"/>
            <a:ext cx="3340759" cy="348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Abar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8807" y="1175883"/>
            <a:ext cx="164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Vice President</a:t>
            </a:r>
            <a:endParaRPr lang="en-US" sz="2000" i="1" dirty="0"/>
          </a:p>
        </p:txBody>
      </p:sp>
      <p:pic>
        <p:nvPicPr>
          <p:cNvPr id="2052" name="Picture 4" descr="http://activerain.com/image_store/uploads/3/5/6/8/7/ar119309353478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81" y="3053132"/>
            <a:ext cx="4958707" cy="330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949563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Senior Loan Officer</a:t>
            </a:r>
            <a:br>
              <a:rPr lang="en-US" dirty="0" smtClean="0"/>
            </a:br>
            <a:r>
              <a:rPr lang="en-US" dirty="0" smtClean="0"/>
              <a:t>Alternative Investment Products</a:t>
            </a:r>
          </a:p>
          <a:p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687759" y="5285642"/>
            <a:ext cx="5183188" cy="844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Financial </a:t>
            </a:r>
            <a:r>
              <a:rPr lang="en-US" dirty="0" smtClean="0"/>
              <a:t>Underwriting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Managed funding and escrow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8" y="1804990"/>
            <a:ext cx="4927171" cy="314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Fei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794" t="23786" r="17969" b="6143"/>
          <a:stretch/>
        </p:blipFill>
        <p:spPr>
          <a:xfrm>
            <a:off x="839788" y="1804989"/>
            <a:ext cx="4428403" cy="37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04990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Real Estate Consulting </a:t>
            </a:r>
            <a:br>
              <a:rPr lang="en-US" dirty="0" smtClean="0"/>
            </a:br>
            <a:r>
              <a:rPr lang="en-US" dirty="0" smtClean="0"/>
              <a:t>Healthcare and tertiary assets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707" y="5725438"/>
            <a:ext cx="497912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Logistics/Office Portfolio </a:t>
            </a:r>
            <a:r>
              <a:rPr lang="en-US" sz="2800" dirty="0"/>
              <a:t>M</a:t>
            </a:r>
            <a:r>
              <a:rPr lang="en-US" sz="2800" dirty="0" smtClean="0"/>
              <a:t>anagement in Europe</a:t>
            </a:r>
            <a:endParaRPr lang="en-US" sz="2800" dirty="0"/>
          </a:p>
        </p:txBody>
      </p:sp>
      <p:pic>
        <p:nvPicPr>
          <p:cNvPr id="1026" name="Picture 2" descr="http://www.realwire.com/writeitfiles/20DP%20MAIN%20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438" b="5172"/>
          <a:stretch/>
        </p:blipFill>
        <p:spPr bwMode="auto">
          <a:xfrm>
            <a:off x="5900161" y="2825150"/>
            <a:ext cx="5455227" cy="358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53989" y="1175883"/>
            <a:ext cx="1174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President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69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your options?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Options in Real Estate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 BROKERAGE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15365"/>
          </a:xfrm>
        </p:spPr>
        <p:txBody>
          <a:bodyPr/>
          <a:lstStyle/>
          <a:p>
            <a:r>
              <a:rPr lang="en-US" dirty="0" smtClean="0"/>
              <a:t>Investment Sales</a:t>
            </a:r>
          </a:p>
          <a:p>
            <a:r>
              <a:rPr lang="en-US" dirty="0" smtClean="0"/>
              <a:t>Leasing Brokerage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9788" y="406077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9788" y="4884683"/>
            <a:ext cx="5157787" cy="101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Residential/Commercial/Tertiary</a:t>
            </a:r>
          </a:p>
          <a:p>
            <a:r>
              <a:rPr lang="en-US" dirty="0" smtClean="0"/>
              <a:t>Urban Planning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197601" y="1690688"/>
            <a:ext cx="5157787" cy="823912"/>
          </a:xfrm>
          <a:ln>
            <a:noFill/>
          </a:ln>
        </p:spPr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2514600"/>
            <a:ext cx="5157787" cy="1015365"/>
          </a:xfrm>
        </p:spPr>
        <p:txBody>
          <a:bodyPr>
            <a:noAutofit/>
          </a:bodyPr>
          <a:lstStyle/>
          <a:p>
            <a:r>
              <a:rPr lang="en-US" dirty="0" smtClean="0"/>
              <a:t>Commercial Lending</a:t>
            </a:r>
          </a:p>
          <a:p>
            <a:r>
              <a:rPr lang="en-US" dirty="0" smtClean="0"/>
              <a:t>Investment Banking</a:t>
            </a:r>
          </a:p>
          <a:p>
            <a:r>
              <a:rPr lang="en-US" dirty="0" smtClean="0"/>
              <a:t>Collateralization/IPOs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97601" y="4060771"/>
            <a:ext cx="5157787" cy="823912"/>
          </a:xfrm>
        </p:spPr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4884683"/>
            <a:ext cx="5157787" cy="1713548"/>
          </a:xfrm>
        </p:spPr>
        <p:txBody>
          <a:bodyPr>
            <a:normAutofit/>
          </a:bodyPr>
          <a:lstStyle/>
          <a:p>
            <a:r>
              <a:rPr lang="en-US" dirty="0" smtClean="0"/>
              <a:t>Investment/Acquisitions</a:t>
            </a:r>
          </a:p>
          <a:p>
            <a:r>
              <a:rPr lang="en-US" dirty="0" smtClean="0"/>
              <a:t>Portfolio Management</a:t>
            </a:r>
          </a:p>
          <a:p>
            <a:r>
              <a:rPr lang="en-US" dirty="0" smtClean="0"/>
              <a:t>REITS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97601" y="2514600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7601" y="4884683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788" y="2514600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788" y="4884683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can offer…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tailored program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ALUMNI PANELS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15365"/>
          </a:xfrm>
        </p:spPr>
        <p:txBody>
          <a:bodyPr/>
          <a:lstStyle/>
          <a:p>
            <a:r>
              <a:rPr lang="en-US" dirty="0" smtClean="0"/>
              <a:t>On Campus</a:t>
            </a:r>
          </a:p>
          <a:p>
            <a:r>
              <a:rPr lang="en-US" dirty="0" smtClean="0"/>
              <a:t>Collaboration with </a:t>
            </a:r>
            <a:r>
              <a:rPr lang="en-US" dirty="0" err="1" smtClean="0"/>
              <a:t>FlexTime</a:t>
            </a:r>
            <a:endParaRPr lang="en-US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839788" y="406077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CONTINUING ED</a:t>
            </a:r>
            <a:endParaRPr lang="en-US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839788" y="4884683"/>
            <a:ext cx="5157787" cy="101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Fundamental Valuations</a:t>
            </a:r>
          </a:p>
          <a:p>
            <a:r>
              <a:rPr lang="en-US" dirty="0" smtClean="0"/>
              <a:t>Legal Frameworks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6197601" y="1690688"/>
            <a:ext cx="5157787" cy="823912"/>
          </a:xfrm>
          <a:ln>
            <a:noFill/>
          </a:ln>
        </p:spPr>
        <p:txBody>
          <a:bodyPr/>
          <a:lstStyle/>
          <a:p>
            <a:r>
              <a:rPr lang="en-US" dirty="0" smtClean="0"/>
              <a:t>NEW YORK CITY TREK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2514600"/>
            <a:ext cx="5157787" cy="1015365"/>
          </a:xfrm>
        </p:spPr>
        <p:txBody>
          <a:bodyPr>
            <a:noAutofit/>
          </a:bodyPr>
          <a:lstStyle/>
          <a:p>
            <a:r>
              <a:rPr lang="en-US" dirty="0" smtClean="0"/>
              <a:t>October 24</a:t>
            </a:r>
          </a:p>
          <a:p>
            <a:r>
              <a:rPr lang="en-US" dirty="0" smtClean="0"/>
              <a:t>Meet with PE, IB &amp; REITS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6197601" y="4060771"/>
            <a:ext cx="5157787" cy="823912"/>
          </a:xfrm>
        </p:spPr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4884683"/>
            <a:ext cx="5157787" cy="1713548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Christenings</a:t>
            </a:r>
          </a:p>
          <a:p>
            <a:r>
              <a:rPr lang="en-US" dirty="0" smtClean="0"/>
              <a:t>Beers &amp; Bricks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197601" y="2514600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97601" y="4884683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9788" y="2514600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9788" y="4884683"/>
            <a:ext cx="5157787" cy="0"/>
          </a:xfrm>
          <a:prstGeom prst="line">
            <a:avLst/>
          </a:prstGeom>
          <a:ln>
            <a:solidFill>
              <a:srgbClr val="A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need your help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notify a GBA representative in your neighborhood</a:t>
            </a:r>
            <a:endParaRPr lang="en-US" dirty="0"/>
          </a:p>
        </p:txBody>
      </p:sp>
      <p:pic>
        <p:nvPicPr>
          <p:cNvPr id="2050" name="Picture 2" descr="http://www.solarfeeds.com/wp-content/uploads/green-deal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2" y="4221198"/>
            <a:ext cx="3013653" cy="23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8062464"/>
              </p:ext>
            </p:extLst>
          </p:nvPr>
        </p:nvGraphicFramePr>
        <p:xfrm>
          <a:off x="-560070" y="1154430"/>
          <a:ext cx="8378190" cy="542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269230" y="1417320"/>
            <a:ext cx="0" cy="4949190"/>
          </a:xfrm>
          <a:prstGeom prst="straightConnector1">
            <a:avLst/>
          </a:prstGeom>
          <a:ln w="38100">
            <a:solidFill>
              <a:srgbClr val="AC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GREAT?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AC000F"/>
                </a:solidFill>
              </a:rPr>
              <a:t>GREAT B-PLAN</a:t>
            </a:r>
            <a:endParaRPr lang="en-US" sz="3600" u="sng" dirty="0">
              <a:solidFill>
                <a:srgbClr val="AC000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4000" dirty="0" smtClean="0"/>
              <a:t>Networking</a:t>
            </a:r>
          </a:p>
          <a:p>
            <a:r>
              <a:rPr lang="en-US" sz="4000" dirty="0" smtClean="0"/>
              <a:t>Case Competitions</a:t>
            </a:r>
          </a:p>
          <a:p>
            <a:r>
              <a:rPr lang="en-US" sz="4000" dirty="0" smtClean="0"/>
              <a:t>Skills Development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orporate.blocklighting.com/wp-content/uploads/2011/08/office-build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04" y="2505075"/>
            <a:ext cx="4912784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we are…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 smtClean="0"/>
              <a:t>Benjamin Nolte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04990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Analyzed and Interpreted over 6000 oil and gas leases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708" y="5709391"/>
            <a:ext cx="45375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Reverse engineered factional property ownership interest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3989" y="1175883"/>
            <a:ext cx="133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Marketing </a:t>
            </a:r>
            <a:endParaRPr lang="en-US" sz="2000" i="1" dirty="0"/>
          </a:p>
        </p:txBody>
      </p:sp>
      <p:pic>
        <p:nvPicPr>
          <p:cNvPr id="4" name="Picture 3" descr="istock_000013201412xsmall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0" y="3101347"/>
            <a:ext cx="5400421" cy="347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scm-l3.technorati.com/10/09/02/17535/oilr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3" y="1887602"/>
            <a:ext cx="4856204" cy="357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Zhong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04990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Consultancy</a:t>
            </a:r>
            <a:br>
              <a:rPr lang="en-US" dirty="0" smtClean="0"/>
            </a:br>
            <a:r>
              <a:rPr lang="en-US" dirty="0" smtClean="0"/>
              <a:t>Focus on large scale condos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708" y="5709391"/>
            <a:ext cx="47816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Operation Strategy</a:t>
            </a:r>
            <a:br>
              <a:rPr lang="en-US" sz="2800" dirty="0" smtClean="0"/>
            </a:br>
            <a:r>
              <a:rPr lang="en-US" sz="2800" dirty="0" smtClean="0"/>
              <a:t>Focus on home loan acquisition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1477" y="1175883"/>
            <a:ext cx="134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Technology</a:t>
            </a:r>
            <a:endParaRPr lang="en-US" sz="2000" i="1" dirty="0"/>
          </a:p>
        </p:txBody>
      </p:sp>
      <p:pic>
        <p:nvPicPr>
          <p:cNvPr id="1030" name="Picture 6" descr="http://www.trumpchicago.com/images/foreground/condos-pentho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/>
          <a:stretch/>
        </p:blipFill>
        <p:spPr bwMode="auto">
          <a:xfrm>
            <a:off x="6386567" y="2763986"/>
            <a:ext cx="4944801" cy="35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alenspoint.com/wp-content/uploads/2009/11/iStock_000005594027Small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5" y="2168937"/>
            <a:ext cx="4528985" cy="309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Roshy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04990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Portfolio Management</a:t>
            </a:r>
            <a:br>
              <a:rPr lang="en-US" dirty="0" smtClean="0"/>
            </a:br>
            <a:r>
              <a:rPr lang="en-US" dirty="0" smtClean="0"/>
              <a:t>Focus on high growth residential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708" y="5709391"/>
            <a:ext cx="45375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/>
              <a:t>Real Estate Entrepreneur</a:t>
            </a:r>
            <a:br>
              <a:rPr lang="en-US" sz="2800" dirty="0" smtClean="0"/>
            </a:br>
            <a:r>
              <a:rPr lang="en-US" sz="2800" dirty="0" smtClean="0"/>
              <a:t>Specialized in foreclosures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2469" y="1175883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Operations</a:t>
            </a:r>
            <a:endParaRPr lang="en-US" sz="2000" i="1" dirty="0"/>
          </a:p>
        </p:txBody>
      </p:sp>
      <p:pic>
        <p:nvPicPr>
          <p:cNvPr id="4100" name="Picture 4" descr="http://www.suretybonds.com/img/bonds/real-estate-broker-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7" y="2357014"/>
            <a:ext cx="4716271" cy="312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thomesllc.com/wp-content/uploads/2013/02/real-estate-growth-e1362092013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766313"/>
            <a:ext cx="3808350" cy="337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768" y="365125"/>
            <a:ext cx="10515600" cy="1325563"/>
          </a:xfrm>
        </p:spPr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Veach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5060" y="1175883"/>
            <a:ext cx="107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Treasury</a:t>
            </a:r>
            <a:endParaRPr lang="en-US" sz="2000" i="1" dirty="0"/>
          </a:p>
        </p:txBody>
      </p:sp>
      <p:pic>
        <p:nvPicPr>
          <p:cNvPr id="12" name="Picture 11" descr="Number-5-Outside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8" y="1815380"/>
            <a:ext cx="2133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4" descr="loft_14_135_west_14th_street_build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41518" y="2296391"/>
            <a:ext cx="2133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living 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268" y="455858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8"/>
          <p:cNvSpPr>
            <a:spLocks noGrp="1"/>
          </p:cNvSpPr>
          <p:nvPr>
            <p:ph sz="quarter" idx="4"/>
          </p:nvPr>
        </p:nvSpPr>
        <p:spPr>
          <a:xfrm>
            <a:off x="6148180" y="2296391"/>
            <a:ext cx="5183188" cy="84469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Supervised and managed condominium development</a:t>
            </a:r>
          </a:p>
          <a:p>
            <a:endParaRPr lang="en-US" dirty="0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6148180" y="3255387"/>
            <a:ext cx="5183188" cy="844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Large scale commercial project management with multiple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206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Graduate Real Estate Association at Tepper</vt:lpstr>
      <vt:lpstr>PowerPoint Presentation</vt:lpstr>
      <vt:lpstr>What is GREAT?</vt:lpstr>
      <vt:lpstr>Our Goals</vt:lpstr>
      <vt:lpstr>Who we are…</vt:lpstr>
      <vt:lpstr>Benjamin Nolte</vt:lpstr>
      <vt:lpstr>Michael Zhong</vt:lpstr>
      <vt:lpstr>Roshy Rajan</vt:lpstr>
      <vt:lpstr>Justin Veach</vt:lpstr>
      <vt:lpstr>Roger Younan</vt:lpstr>
      <vt:lpstr>Nima Abar</vt:lpstr>
      <vt:lpstr>Matthew Fei</vt:lpstr>
      <vt:lpstr>What are your options?</vt:lpstr>
      <vt:lpstr>Career Options in Real Estate</vt:lpstr>
      <vt:lpstr>What we can offer…</vt:lpstr>
      <vt:lpstr>Individually tailored program</vt:lpstr>
      <vt:lpstr>We need your help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Fei (President)</dc:title>
  <dc:creator>Matthew Fei</dc:creator>
  <cp:lastModifiedBy>Matthew Fei</cp:lastModifiedBy>
  <cp:revision>30</cp:revision>
  <dcterms:created xsi:type="dcterms:W3CDTF">2013-09-05T13:04:02Z</dcterms:created>
  <dcterms:modified xsi:type="dcterms:W3CDTF">2013-09-10T13:01:26Z</dcterms:modified>
</cp:coreProperties>
</file>