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64" r:id="rId3"/>
    <p:sldId id="259" r:id="rId4"/>
    <p:sldId id="260" r:id="rId5"/>
    <p:sldId id="258" r:id="rId6"/>
    <p:sldId id="268" r:id="rId7"/>
    <p:sldId id="273" r:id="rId8"/>
    <p:sldId id="269" r:id="rId9"/>
    <p:sldId id="274" r:id="rId10"/>
    <p:sldId id="276" r:id="rId11"/>
    <p:sldId id="277" r:id="rId12"/>
    <p:sldId id="281" r:id="rId13"/>
    <p:sldId id="267" r:id="rId14"/>
    <p:sldId id="278" r:id="rId15"/>
    <p:sldId id="265" r:id="rId16"/>
    <p:sldId id="279" r:id="rId17"/>
    <p:sldId id="27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4" autoAdjust="0"/>
  </p:normalViewPr>
  <p:slideViewPr>
    <p:cSldViewPr>
      <p:cViewPr varScale="1">
        <p:scale>
          <a:sx n="89" d="100"/>
          <a:sy n="89" d="100"/>
        </p:scale>
        <p:origin x="-21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Sheet1!$A$2</c:f>
              <c:strCache>
                <c:ptCount val="1"/>
                <c:pt idx="0">
                  <c:v>Situation</c:v>
                </c:pt>
              </c:strCache>
            </c:strRef>
          </c:tx>
          <c:invertIfNegative val="0"/>
          <c:dLbls>
            <c:dLbl>
              <c:idx val="0"/>
              <c:layout/>
              <c:tx>
                <c:rich>
                  <a:bodyPr/>
                  <a:lstStyle/>
                  <a:p>
                    <a:r>
                      <a:rPr lang="en-US" dirty="0" smtClean="0"/>
                      <a:t>30</a:t>
                    </a:r>
                  </a:p>
                  <a:p>
                    <a:r>
                      <a:rPr lang="en-US" dirty="0" smtClean="0"/>
                      <a:t>seconds</a:t>
                    </a:r>
                    <a:endParaRPr lang="en-US" dirty="0"/>
                  </a:p>
                </c:rich>
              </c:tx>
              <c:showLegendKey val="0"/>
              <c:showVal val="1"/>
              <c:showCatName val="0"/>
              <c:showSerName val="0"/>
              <c:showPercent val="0"/>
              <c:showBubbleSize val="0"/>
            </c:dLbl>
            <c:numFmt formatCode="#,##0;\-#,##0" sourceLinked="0"/>
            <c:spPr>
              <a:solidFill>
                <a:schemeClr val="bg1"/>
              </a:solidFill>
            </c:spPr>
            <c:showLegendKey val="0"/>
            <c:showVal val="1"/>
            <c:showCatName val="0"/>
            <c:showSerName val="0"/>
            <c:showPercent val="0"/>
            <c:showBubbleSize val="0"/>
            <c:showLeaderLines val="0"/>
          </c:dLbls>
          <c:val>
            <c:numRef>
              <c:f>Sheet1!$C$2</c:f>
              <c:numCache>
                <c:formatCode>General</c:formatCode>
                <c:ptCount val="1"/>
                <c:pt idx="0">
                  <c:v>30</c:v>
                </c:pt>
              </c:numCache>
            </c:numRef>
          </c:val>
        </c:ser>
        <c:ser>
          <c:idx val="1"/>
          <c:order val="1"/>
          <c:tx>
            <c:strRef>
              <c:f>Sheet1!$A$3</c:f>
              <c:strCache>
                <c:ptCount val="1"/>
                <c:pt idx="0">
                  <c:v>Task</c:v>
                </c:pt>
              </c:strCache>
            </c:strRef>
          </c:tx>
          <c:invertIfNegative val="0"/>
          <c:dLbls>
            <c:dLbl>
              <c:idx val="0"/>
              <c:layout/>
              <c:tx>
                <c:rich>
                  <a:bodyPr/>
                  <a:lstStyle/>
                  <a:p>
                    <a:r>
                      <a:rPr lang="en-US" dirty="0" smtClean="0"/>
                      <a:t>15</a:t>
                    </a:r>
                  </a:p>
                  <a:p>
                    <a:r>
                      <a:rPr lang="en-US" dirty="0" smtClean="0"/>
                      <a:t>seconds</a:t>
                    </a:r>
                    <a:endParaRPr lang="en-US" dirty="0"/>
                  </a:p>
                </c:rich>
              </c:tx>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val>
            <c:numRef>
              <c:f>Sheet1!$C$3</c:f>
              <c:numCache>
                <c:formatCode>General</c:formatCode>
                <c:ptCount val="1"/>
                <c:pt idx="0">
                  <c:v>15</c:v>
                </c:pt>
              </c:numCache>
            </c:numRef>
          </c:val>
        </c:ser>
        <c:ser>
          <c:idx val="2"/>
          <c:order val="2"/>
          <c:tx>
            <c:strRef>
              <c:f>Sheet1!$A$4</c:f>
              <c:strCache>
                <c:ptCount val="1"/>
                <c:pt idx="0">
                  <c:v>Action</c:v>
                </c:pt>
              </c:strCache>
            </c:strRef>
          </c:tx>
          <c:invertIfNegative val="0"/>
          <c:dLbls>
            <c:dLbl>
              <c:idx val="0"/>
              <c:layout/>
              <c:tx>
                <c:rich>
                  <a:bodyPr/>
                  <a:lstStyle/>
                  <a:p>
                    <a:r>
                      <a:rPr lang="en-US" dirty="0" smtClean="0"/>
                      <a:t>90</a:t>
                    </a:r>
                  </a:p>
                  <a:p>
                    <a:r>
                      <a:rPr lang="en-US" dirty="0" smtClean="0"/>
                      <a:t>seconds</a:t>
                    </a:r>
                    <a:endParaRPr lang="en-US" dirty="0"/>
                  </a:p>
                </c:rich>
              </c:tx>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val>
            <c:numRef>
              <c:f>Sheet1!$C$4</c:f>
              <c:numCache>
                <c:formatCode>General</c:formatCode>
                <c:ptCount val="1"/>
                <c:pt idx="0">
                  <c:v>90</c:v>
                </c:pt>
              </c:numCache>
            </c:numRef>
          </c:val>
        </c:ser>
        <c:ser>
          <c:idx val="3"/>
          <c:order val="3"/>
          <c:tx>
            <c:strRef>
              <c:f>Sheet1!$A$5</c:f>
              <c:strCache>
                <c:ptCount val="1"/>
                <c:pt idx="0">
                  <c:v>Result</c:v>
                </c:pt>
              </c:strCache>
            </c:strRef>
          </c:tx>
          <c:invertIfNegative val="0"/>
          <c:dLbls>
            <c:dLbl>
              <c:idx val="0"/>
              <c:layout/>
              <c:tx>
                <c:rich>
                  <a:bodyPr/>
                  <a:lstStyle/>
                  <a:p>
                    <a:r>
                      <a:rPr lang="en-US" dirty="0" smtClean="0"/>
                      <a:t>15</a:t>
                    </a:r>
                  </a:p>
                  <a:p>
                    <a:r>
                      <a:rPr lang="en-US" dirty="0" smtClean="0"/>
                      <a:t>seconds</a:t>
                    </a:r>
                    <a:endParaRPr lang="en-US" dirty="0"/>
                  </a:p>
                </c:rich>
              </c:tx>
              <c:showLegendKey val="0"/>
              <c:showVal val="1"/>
              <c:showCatName val="0"/>
              <c:showSerName val="0"/>
              <c:showPercent val="0"/>
              <c:showBubbleSize val="0"/>
            </c:dLbl>
            <c:spPr>
              <a:solidFill>
                <a:schemeClr val="bg1"/>
              </a:solidFill>
            </c:spPr>
            <c:showLegendKey val="0"/>
            <c:showVal val="1"/>
            <c:showCatName val="0"/>
            <c:showSerName val="0"/>
            <c:showPercent val="0"/>
            <c:showBubbleSize val="0"/>
            <c:showLeaderLines val="0"/>
          </c:dLbls>
          <c:val>
            <c:numRef>
              <c:f>Sheet1!$C$5</c:f>
              <c:numCache>
                <c:formatCode>General</c:formatCode>
                <c:ptCount val="1"/>
                <c:pt idx="0">
                  <c:v>15</c:v>
                </c:pt>
              </c:numCache>
            </c:numRef>
          </c:val>
        </c:ser>
        <c:dLbls>
          <c:showLegendKey val="0"/>
          <c:showVal val="0"/>
          <c:showCatName val="0"/>
          <c:showSerName val="0"/>
          <c:showPercent val="0"/>
          <c:showBubbleSize val="0"/>
        </c:dLbls>
        <c:gapWidth val="50"/>
        <c:overlap val="100"/>
        <c:axId val="48033792"/>
        <c:axId val="48035328"/>
      </c:barChart>
      <c:catAx>
        <c:axId val="48033792"/>
        <c:scaling>
          <c:orientation val="minMax"/>
        </c:scaling>
        <c:delete val="1"/>
        <c:axPos val="l"/>
        <c:majorTickMark val="out"/>
        <c:minorTickMark val="none"/>
        <c:tickLblPos val="nextTo"/>
        <c:crossAx val="48035328"/>
        <c:crosses val="autoZero"/>
        <c:auto val="1"/>
        <c:lblAlgn val="ctr"/>
        <c:lblOffset val="100"/>
        <c:noMultiLvlLbl val="0"/>
      </c:catAx>
      <c:valAx>
        <c:axId val="48035328"/>
        <c:scaling>
          <c:orientation val="minMax"/>
        </c:scaling>
        <c:delete val="0"/>
        <c:axPos val="b"/>
        <c:majorGridlines/>
        <c:numFmt formatCode="0%" sourceLinked="1"/>
        <c:majorTickMark val="out"/>
        <c:minorTickMark val="none"/>
        <c:tickLblPos val="nextTo"/>
        <c:crossAx val="4803379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28DD6-4389-4DA9-8C18-3A0AB0F1C4D5}" type="datetimeFigureOut">
              <a:rPr lang="en-US" smtClean="0"/>
              <a:t>8/29/2014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D6D70-07E0-440C-BC03-99D8817474AF}" type="slidenum">
              <a:rPr lang="en-US" smtClean="0"/>
              <a:t>‹#›</a:t>
            </a:fld>
            <a:endParaRPr lang="en-US" dirty="0"/>
          </a:p>
        </p:txBody>
      </p:sp>
    </p:spTree>
    <p:extLst>
      <p:ext uri="{BB962C8B-B14F-4D97-AF65-F5344CB8AC3E}">
        <p14:creationId xmlns:p14="http://schemas.microsoft.com/office/powerpoint/2010/main" val="159720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DFD6D70-07E0-440C-BC03-99D8817474AF}" type="slidenum">
              <a:rPr lang="en-US" smtClean="0"/>
              <a:t>2</a:t>
            </a:fld>
            <a:endParaRPr lang="en-US" dirty="0"/>
          </a:p>
        </p:txBody>
      </p:sp>
    </p:spTree>
    <p:extLst>
      <p:ext uri="{BB962C8B-B14F-4D97-AF65-F5344CB8AC3E}">
        <p14:creationId xmlns:p14="http://schemas.microsoft.com/office/powerpoint/2010/main" val="47469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15</a:t>
            </a:fld>
            <a:endParaRPr lang="en-US" dirty="0"/>
          </a:p>
        </p:txBody>
      </p:sp>
    </p:spTree>
    <p:extLst>
      <p:ext uri="{BB962C8B-B14F-4D97-AF65-F5344CB8AC3E}">
        <p14:creationId xmlns:p14="http://schemas.microsoft.com/office/powerpoint/2010/main" val="288525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best examples may not be recent</a:t>
            </a:r>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16</a:t>
            </a:fld>
            <a:endParaRPr lang="en-US" dirty="0"/>
          </a:p>
        </p:txBody>
      </p:sp>
    </p:spTree>
    <p:extLst>
      <p:ext uri="{BB962C8B-B14F-4D97-AF65-F5344CB8AC3E}">
        <p14:creationId xmlns:p14="http://schemas.microsoft.com/office/powerpoint/2010/main" val="308235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tips to really tell</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17</a:t>
            </a:fld>
            <a:endParaRPr lang="en-US" dirty="0"/>
          </a:p>
        </p:txBody>
      </p:sp>
    </p:spTree>
    <p:extLst>
      <p:ext uri="{BB962C8B-B14F-4D97-AF65-F5344CB8AC3E}">
        <p14:creationId xmlns:p14="http://schemas.microsoft.com/office/powerpoint/2010/main" val="266569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3</a:t>
            </a:fld>
            <a:endParaRPr lang="en-US" dirty="0"/>
          </a:p>
        </p:txBody>
      </p:sp>
    </p:spTree>
    <p:extLst>
      <p:ext uri="{BB962C8B-B14F-4D97-AF65-F5344CB8AC3E}">
        <p14:creationId xmlns:p14="http://schemas.microsoft.com/office/powerpoint/2010/main" val="421801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Visionary / Strategic Thinker:</a:t>
            </a:r>
            <a:r>
              <a:rPr lang="en-US" baseline="0" dirty="0" smtClean="0"/>
              <a:t> </a:t>
            </a:r>
            <a:r>
              <a:rPr lang="en-US" dirty="0" smtClean="0"/>
              <a:t>Sees strategic goal and creates a path</a:t>
            </a:r>
          </a:p>
          <a:p>
            <a:r>
              <a:rPr lang="en-US" dirty="0" smtClean="0"/>
              <a:t>Initiator:</a:t>
            </a:r>
            <a:r>
              <a:rPr lang="en-US" baseline="0" dirty="0" smtClean="0"/>
              <a:t> </a:t>
            </a:r>
            <a:r>
              <a:rPr lang="en-US" dirty="0" smtClean="0"/>
              <a:t>Recognizes opportunities before things are a problem</a:t>
            </a:r>
          </a:p>
          <a:p>
            <a:r>
              <a:rPr lang="en-US" dirty="0" smtClean="0"/>
              <a:t>Team Builder:</a:t>
            </a:r>
            <a:r>
              <a:rPr lang="en-US" baseline="0" dirty="0" smtClean="0"/>
              <a:t> </a:t>
            </a:r>
            <a:r>
              <a:rPr lang="en-US" dirty="0" smtClean="0"/>
              <a:t>Identifies the needs of a team, matches each member’s skills with assignments, and empowers each member to influence the outcome</a:t>
            </a:r>
          </a:p>
          <a:p>
            <a:r>
              <a:rPr lang="en-US" dirty="0" smtClean="0"/>
              <a:t>Motivator:</a:t>
            </a:r>
            <a:r>
              <a:rPr lang="en-US" baseline="0" dirty="0" smtClean="0"/>
              <a:t> </a:t>
            </a:r>
            <a:r>
              <a:rPr lang="en-US" dirty="0" smtClean="0"/>
              <a:t>Gains buy-in from team members</a:t>
            </a:r>
          </a:p>
          <a:p>
            <a:r>
              <a:rPr lang="en-US" dirty="0" smtClean="0"/>
              <a:t>Producer / Delivers Results:</a:t>
            </a:r>
            <a:r>
              <a:rPr lang="en-US" baseline="0" dirty="0" smtClean="0"/>
              <a:t> </a:t>
            </a:r>
            <a:r>
              <a:rPr lang="en-US" dirty="0" smtClean="0"/>
              <a:t>Delivers positive outcomes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Leadership/Team Player (as evidenced by communication skills, ability to persuade and influence, ability to get along)</a:t>
            </a:r>
          </a:p>
          <a:p>
            <a:endParaRPr lang="en-US" dirty="0" smtClean="0"/>
          </a:p>
        </p:txBody>
      </p:sp>
      <p:sp>
        <p:nvSpPr>
          <p:cNvPr id="4" name="Slide Number Placeholder 3"/>
          <p:cNvSpPr>
            <a:spLocks noGrp="1"/>
          </p:cNvSpPr>
          <p:nvPr>
            <p:ph type="sldNum" sz="quarter" idx="10"/>
          </p:nvPr>
        </p:nvSpPr>
        <p:spPr/>
        <p:txBody>
          <a:bodyPr/>
          <a:lstStyle/>
          <a:p>
            <a:fld id="{8DFD6D70-07E0-440C-BC03-99D8817474AF}" type="slidenum">
              <a:rPr lang="en-US" smtClean="0"/>
              <a:t>4</a:t>
            </a:fld>
            <a:endParaRPr lang="en-US" dirty="0"/>
          </a:p>
        </p:txBody>
      </p:sp>
    </p:spTree>
    <p:extLst>
      <p:ext uri="{BB962C8B-B14F-4D97-AF65-F5344CB8AC3E}">
        <p14:creationId xmlns:p14="http://schemas.microsoft.com/office/powerpoint/2010/main" val="394140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5</a:t>
            </a:fld>
            <a:endParaRPr lang="en-US" dirty="0"/>
          </a:p>
        </p:txBody>
      </p:sp>
    </p:spTree>
    <p:extLst>
      <p:ext uri="{BB962C8B-B14F-4D97-AF65-F5344CB8AC3E}">
        <p14:creationId xmlns:p14="http://schemas.microsoft.com/office/powerpoint/2010/main" val="383648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6</a:t>
            </a:fld>
            <a:endParaRPr lang="en-US" dirty="0"/>
          </a:p>
        </p:txBody>
      </p:sp>
    </p:spTree>
    <p:extLst>
      <p:ext uri="{BB962C8B-B14F-4D97-AF65-F5344CB8AC3E}">
        <p14:creationId xmlns:p14="http://schemas.microsoft.com/office/powerpoint/2010/main" val="125304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7</a:t>
            </a:fld>
            <a:endParaRPr lang="en-US" dirty="0"/>
          </a:p>
        </p:txBody>
      </p:sp>
    </p:spTree>
    <p:extLst>
      <p:ext uri="{BB962C8B-B14F-4D97-AF65-F5344CB8AC3E}">
        <p14:creationId xmlns:p14="http://schemas.microsoft.com/office/powerpoint/2010/main" val="125304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9</a:t>
            </a:fld>
            <a:endParaRPr lang="en-US" dirty="0"/>
          </a:p>
        </p:txBody>
      </p:sp>
    </p:spTree>
    <p:extLst>
      <p:ext uri="{BB962C8B-B14F-4D97-AF65-F5344CB8AC3E}">
        <p14:creationId xmlns:p14="http://schemas.microsoft.com/office/powerpoint/2010/main" val="44966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10</a:t>
            </a:fld>
            <a:endParaRPr lang="en-US" dirty="0"/>
          </a:p>
        </p:txBody>
      </p:sp>
    </p:spTree>
    <p:extLst>
      <p:ext uri="{BB962C8B-B14F-4D97-AF65-F5344CB8AC3E}">
        <p14:creationId xmlns:p14="http://schemas.microsoft.com/office/powerpoint/2010/main" val="125304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D6D70-07E0-440C-BC03-99D8817474AF}" type="slidenum">
              <a:rPr lang="en-US" smtClean="0"/>
              <a:t>13</a:t>
            </a:fld>
            <a:endParaRPr lang="en-US" dirty="0"/>
          </a:p>
        </p:txBody>
      </p:sp>
    </p:spTree>
    <p:extLst>
      <p:ext uri="{BB962C8B-B14F-4D97-AF65-F5344CB8AC3E}">
        <p14:creationId xmlns:p14="http://schemas.microsoft.com/office/powerpoint/2010/main" val="2669075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FEA26D-9F63-4E97-933B-FD62C27B354F}"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0F004-3C60-4C99-98C8-3C6324CCF8F8}" type="slidenum">
              <a:rPr lang="en-US" smtClean="0"/>
              <a:t>‹#›</a:t>
            </a:fld>
            <a:endParaRPr lang="en-US" dirty="0"/>
          </a:p>
        </p:txBody>
      </p:sp>
      <p:pic>
        <p:nvPicPr>
          <p:cNvPr id="7" name="Picture 3" descr="C:\Users\Tim\Desktop\COLOR-TEPPER-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1324" y="0"/>
            <a:ext cx="1472676" cy="725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4784"/>
            <a:ext cx="3490788" cy="63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9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582D8-004A-4458-A59C-D17D0AB234BB}"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364559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20772-C69B-4E2E-9064-F16B76E0344D}"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279468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876800"/>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A9F1C3A-FD82-4C4E-A588-1B09001181A1}"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0F004-3C60-4C99-98C8-3C6324CCF8F8}" type="slidenum">
              <a:rPr lang="en-US" smtClean="0"/>
              <a:t>‹#›</a:t>
            </a:fld>
            <a:endParaRPr lang="en-US" dirty="0"/>
          </a:p>
        </p:txBody>
      </p:sp>
      <p:pic>
        <p:nvPicPr>
          <p:cNvPr id="7" name="Picture 3" descr="C:\Users\Tim\Desktop\COLOR-TEPPER-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1324" y="0"/>
            <a:ext cx="1472676" cy="725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26606" y="6221902"/>
            <a:ext cx="3490788" cy="63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userDrawn="1"/>
        </p:nvCxnSpPr>
        <p:spPr>
          <a:xfrm>
            <a:off x="0" y="990600"/>
            <a:ext cx="9144000" cy="0"/>
          </a:xfrm>
          <a:prstGeom prst="line">
            <a:avLst/>
          </a:prstGeom>
          <a:ln w="952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0" y="0"/>
            <a:ext cx="7671324" cy="914400"/>
          </a:xfrm>
          <a:prstGeom prst="rect">
            <a:avLst/>
          </a:prstGeom>
        </p:spPr>
        <p:txBody>
          <a:bodyPr/>
          <a:lstStyle>
            <a:lvl1pPr algn="l">
              <a:defRPr sz="2800" b="1"/>
            </a:lvl1pPr>
          </a:lstStyle>
          <a:p>
            <a:r>
              <a:rPr lang="en-US" dirty="0" smtClean="0"/>
              <a:t>Click to edit Master title style</a:t>
            </a:r>
            <a:endParaRPr lang="en-US" dirty="0"/>
          </a:p>
        </p:txBody>
      </p:sp>
    </p:spTree>
    <p:extLst>
      <p:ext uri="{BB962C8B-B14F-4D97-AF65-F5344CB8AC3E}">
        <p14:creationId xmlns:p14="http://schemas.microsoft.com/office/powerpoint/2010/main" val="35082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85AA6-742A-44CE-87C4-234960C6BA31}" type="datetime1">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376807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E5955-5B6B-4401-8DAC-78FC2B468FE7}" type="datetime1">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401254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350AD-5012-4DF2-9D3B-8E4CB3D82140}" type="datetime1">
              <a:rPr lang="en-US" smtClean="0"/>
              <a:t>8/29/2014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280922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84B2B-AB7D-4B93-B372-DD5189048B48}" type="datetime1">
              <a:rPr lang="en-US" smtClean="0"/>
              <a:t>8/29/2014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227311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3EDD9-EB0E-481C-B02D-60E4E122BBF6}" type="datetime1">
              <a:rPr lang="en-US" smtClean="0"/>
              <a:t>8/29/2014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183612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611D0-2976-4F86-9E81-14DF5F7444F1}" type="datetime1">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278285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175DB-4645-4D8B-BC0D-C8B7E26D7AD8}" type="datetime1">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F0F004-3C60-4C99-98C8-3C6324CCF8F8}" type="slidenum">
              <a:rPr lang="en-US" smtClean="0"/>
              <a:t>‹#›</a:t>
            </a:fld>
            <a:endParaRPr lang="en-US" dirty="0"/>
          </a:p>
        </p:txBody>
      </p:sp>
    </p:spTree>
    <p:extLst>
      <p:ext uri="{BB962C8B-B14F-4D97-AF65-F5344CB8AC3E}">
        <p14:creationId xmlns:p14="http://schemas.microsoft.com/office/powerpoint/2010/main" val="310699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0AC06-3591-4D8D-86BE-848D441610CB}" type="datetime1">
              <a:rPr lang="en-US" smtClean="0"/>
              <a:t>8/29/2014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0F004-3C60-4C99-98C8-3C6324CCF8F8}" type="slidenum">
              <a:rPr lang="en-US" smtClean="0"/>
              <a:t>‹#›</a:t>
            </a:fld>
            <a:endParaRPr lang="en-US" dirty="0"/>
          </a:p>
        </p:txBody>
      </p:sp>
    </p:spTree>
    <p:extLst>
      <p:ext uri="{BB962C8B-B14F-4D97-AF65-F5344CB8AC3E}">
        <p14:creationId xmlns:p14="http://schemas.microsoft.com/office/powerpoint/2010/main" val="96922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orbes.com/sites/georgebradt/2013/01/02/acing-the-only-three-true-job-interview-questions/" TargetMode="External"/><Relationship Id="rId2" Type="http://schemas.openxmlformats.org/officeDocument/2006/relationships/hyperlink" Target="http://www.forbes.com/sites/learnvest/2012/10/03/10-job-interview-questions-you-should-never-ask/" TargetMode="External"/><Relationship Id="rId1" Type="http://schemas.openxmlformats.org/officeDocument/2006/relationships/slideLayout" Target="../slideLayouts/slideLayout2.xml"/><Relationship Id="rId6" Type="http://schemas.openxmlformats.org/officeDocument/2006/relationships/hyperlink" Target="http://www.forbes.com/sites/trudysteinfeld/2012/08/13/nail-the-interview/" TargetMode="External"/><Relationship Id="rId5" Type="http://schemas.openxmlformats.org/officeDocument/2006/relationships/hyperlink" Target="http://www.forbes.com/sites/work-in-progress/2013/01/21/how-to-answer-the-dreaded-what-is-your-biggest-weakness-interview-question/" TargetMode="External"/><Relationship Id="rId4" Type="http://schemas.openxmlformats.org/officeDocument/2006/relationships/hyperlink" Target="http://www.forbes.com/sites/jacquelynsmith/2013/01/11/how-to-ace-the-50-most-common-interview-ques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m Wallenhorst\Box Sync\Tepper\Extracurriculars\Organization Leadership Club\Leadership STAR Story Event\Round 2\609_38561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56695"/>
            <a:ext cx="7391400" cy="4927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990600"/>
            <a:ext cx="9144000" cy="838200"/>
          </a:xfrm>
        </p:spPr>
        <p:txBody>
          <a:bodyPr/>
          <a:lstStyle/>
          <a:p>
            <a:r>
              <a:rPr lang="en-US" b="1" dirty="0" smtClean="0"/>
              <a:t>How to Tell a Leadership STAR Story</a:t>
            </a:r>
            <a:endParaRPr lang="en-US" b="1" dirty="0"/>
          </a:p>
        </p:txBody>
      </p:sp>
      <p:sp>
        <p:nvSpPr>
          <p:cNvPr id="3" name="TextBox 2"/>
          <p:cNvSpPr txBox="1"/>
          <p:nvPr/>
        </p:nvSpPr>
        <p:spPr>
          <a:xfrm>
            <a:off x="7010400" y="1764268"/>
            <a:ext cx="1752600" cy="369332"/>
          </a:xfrm>
          <a:prstGeom prst="rect">
            <a:avLst/>
          </a:prstGeom>
          <a:noFill/>
        </p:spPr>
        <p:txBody>
          <a:bodyPr wrap="square" rtlCol="0">
            <a:spAutoFit/>
          </a:bodyPr>
          <a:lstStyle/>
          <a:p>
            <a:pPr algn="r"/>
            <a:r>
              <a:rPr lang="en-US" i="1" dirty="0" smtClean="0"/>
              <a:t>August 29, 2014</a:t>
            </a:r>
            <a:endParaRPr lang="en-US" i="1" dirty="0"/>
          </a:p>
        </p:txBody>
      </p:sp>
    </p:spTree>
    <p:extLst>
      <p:ext uri="{BB962C8B-B14F-4D97-AF65-F5344CB8AC3E}">
        <p14:creationId xmlns:p14="http://schemas.microsoft.com/office/powerpoint/2010/main" val="413932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situation began when I was elected Vice President for Professional Programs for my student association. My </a:t>
            </a:r>
            <a:r>
              <a:rPr lang="en-US" dirty="0"/>
              <a:t>campaign </a:t>
            </a:r>
            <a:r>
              <a:rPr lang="en-US" dirty="0" smtClean="0"/>
              <a:t>centered around improving </a:t>
            </a:r>
            <a:r>
              <a:rPr lang="en-US" dirty="0"/>
              <a:t>attendance at professional </a:t>
            </a:r>
            <a:r>
              <a:rPr lang="en-US" dirty="0" smtClean="0"/>
              <a:t>events: I committed to </a:t>
            </a:r>
            <a:r>
              <a:rPr lang="en-US" dirty="0"/>
              <a:t>increase attendance by 25% compared to last year’s annual attendance of 100 students.</a:t>
            </a:r>
          </a:p>
          <a:p>
            <a:pPr marL="0" indent="0">
              <a:buNone/>
            </a:pPr>
            <a:endParaRPr lang="en-US" dirty="0" smtClean="0"/>
          </a:p>
          <a:p>
            <a:r>
              <a:rPr lang="en-US" dirty="0" smtClean="0"/>
              <a:t>So my task was to determine how do I lead my team to improve event attendance.</a:t>
            </a:r>
          </a:p>
        </p:txBody>
      </p:sp>
      <p:sp>
        <p:nvSpPr>
          <p:cNvPr id="3" name="Slide Number Placeholder 2"/>
          <p:cNvSpPr>
            <a:spLocks noGrp="1"/>
          </p:cNvSpPr>
          <p:nvPr>
            <p:ph type="sldNum" sz="quarter" idx="12"/>
          </p:nvPr>
        </p:nvSpPr>
        <p:spPr/>
        <p:txBody>
          <a:bodyPr/>
          <a:lstStyle/>
          <a:p>
            <a:fld id="{08F0F004-3C60-4C99-98C8-3C6324CCF8F8}" type="slidenum">
              <a:rPr lang="en-US" smtClean="0"/>
              <a:pPr/>
              <a:t>10</a:t>
            </a:fld>
            <a:endParaRPr lang="en-US" dirty="0"/>
          </a:p>
        </p:txBody>
      </p:sp>
      <p:sp>
        <p:nvSpPr>
          <p:cNvPr id="10" name="Title 9"/>
          <p:cNvSpPr>
            <a:spLocks noGrp="1"/>
          </p:cNvSpPr>
          <p:nvPr>
            <p:ph type="title"/>
          </p:nvPr>
        </p:nvSpPr>
        <p:spPr/>
        <p:txBody>
          <a:bodyPr/>
          <a:lstStyle/>
          <a:p>
            <a:r>
              <a:rPr lang="en-US" dirty="0" smtClean="0"/>
              <a:t>Example – Revised (</a:t>
            </a:r>
            <a:r>
              <a:rPr lang="en-US" u="sng" dirty="0" smtClean="0"/>
              <a:t>S T </a:t>
            </a:r>
            <a:r>
              <a:rPr lang="en-US" dirty="0" smtClean="0"/>
              <a:t>A R)</a:t>
            </a:r>
            <a:endParaRPr lang="en-US" dirty="0"/>
          </a:p>
        </p:txBody>
      </p:sp>
      <p:sp>
        <p:nvSpPr>
          <p:cNvPr id="4" name="Rectangle 3"/>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a:t>
            </a:r>
            <a:r>
              <a:rPr lang="en-US" b="1" dirty="0" smtClean="0"/>
              <a:t>Vision</a:t>
            </a:r>
            <a:r>
              <a:rPr lang="en-US" dirty="0" smtClean="0"/>
              <a:t> / </a:t>
            </a:r>
            <a:r>
              <a:rPr lang="en-US" b="1" dirty="0" smtClean="0"/>
              <a:t>Proactive</a:t>
            </a:r>
            <a:r>
              <a:rPr lang="en-US" dirty="0" smtClean="0"/>
              <a:t> / </a:t>
            </a:r>
            <a:r>
              <a:rPr lang="en-US" dirty="0"/>
              <a:t>Team </a:t>
            </a:r>
            <a:r>
              <a:rPr lang="en-US" dirty="0" smtClean="0"/>
              <a:t>Builder / Motivator / Results-Driven</a:t>
            </a:r>
            <a:endParaRPr lang="en-US" dirty="0"/>
          </a:p>
        </p:txBody>
      </p:sp>
    </p:spTree>
    <p:extLst>
      <p:ext uri="{BB962C8B-B14F-4D97-AF65-F5344CB8AC3E}">
        <p14:creationId xmlns:p14="http://schemas.microsoft.com/office/powerpoint/2010/main" val="2736080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I analyzed the situation to identify the issues and options. To do so, </a:t>
            </a:r>
            <a:r>
              <a:rPr lang="en-US" dirty="0"/>
              <a:t>I </a:t>
            </a:r>
            <a:r>
              <a:rPr lang="en-US" dirty="0" smtClean="0"/>
              <a:t>gathered information about event attendance over the past few years.</a:t>
            </a:r>
          </a:p>
          <a:p>
            <a:r>
              <a:rPr lang="en-US" dirty="0" smtClean="0"/>
              <a:t>Second, I organized and analyzed the data. I concluded that event </a:t>
            </a:r>
            <a:r>
              <a:rPr lang="en-US" dirty="0"/>
              <a:t>attendance </a:t>
            </a:r>
            <a:r>
              <a:rPr lang="en-US" dirty="0" smtClean="0"/>
              <a:t>had decreased because </a:t>
            </a:r>
            <a:r>
              <a:rPr lang="en-US" dirty="0"/>
              <a:t>the student population had </a:t>
            </a:r>
            <a:r>
              <a:rPr lang="en-US" dirty="0" smtClean="0"/>
              <a:t>decreased. This meant that we would have to make our events more appealing in order to improve attendance. I knew I needed a team to help with the program design and speaker selection so I selected team members that had the ideal mix of skills to complete these tasks.</a:t>
            </a:r>
          </a:p>
          <a:p>
            <a:r>
              <a:rPr lang="en-US" dirty="0" smtClean="0"/>
              <a:t>Third, I shared my plan with the team. I empowered my teammates to design and distribute a survey to determine the members' professional interests. Using the information we gathered, I moderated a great team discussion and we came to consensus on the speakers for the entire year.</a:t>
            </a:r>
          </a:p>
          <a:p>
            <a:r>
              <a:rPr lang="en-US" dirty="0" smtClean="0"/>
              <a:t>Fourth, once I collaborated and gained buy-in, I lead to team to plan and execute these events.</a:t>
            </a:r>
          </a:p>
        </p:txBody>
      </p:sp>
      <p:sp>
        <p:nvSpPr>
          <p:cNvPr id="4" name="Slide Number Placeholder 3"/>
          <p:cNvSpPr>
            <a:spLocks noGrp="1"/>
          </p:cNvSpPr>
          <p:nvPr>
            <p:ph type="sldNum" sz="quarter" idx="12"/>
          </p:nvPr>
        </p:nvSpPr>
        <p:spPr/>
        <p:txBody>
          <a:bodyPr/>
          <a:lstStyle/>
          <a:p>
            <a:fld id="{08F0F004-3C60-4C99-98C8-3C6324CCF8F8}" type="slidenum">
              <a:rPr lang="en-US" smtClean="0"/>
              <a:pPr/>
              <a:t>11</a:t>
            </a:fld>
            <a:endParaRPr lang="en-US" dirty="0"/>
          </a:p>
        </p:txBody>
      </p:sp>
      <p:sp>
        <p:nvSpPr>
          <p:cNvPr id="10" name="Title 9"/>
          <p:cNvSpPr>
            <a:spLocks noGrp="1"/>
          </p:cNvSpPr>
          <p:nvPr>
            <p:ph type="title"/>
          </p:nvPr>
        </p:nvSpPr>
        <p:spPr/>
        <p:txBody>
          <a:bodyPr/>
          <a:lstStyle/>
          <a:p>
            <a:r>
              <a:rPr lang="en-US" dirty="0" smtClean="0"/>
              <a:t>Example – Revised (S T </a:t>
            </a:r>
            <a:r>
              <a:rPr lang="en-US" u="sng" dirty="0" smtClean="0"/>
              <a:t>A </a:t>
            </a:r>
            <a:r>
              <a:rPr lang="en-US" dirty="0" smtClean="0"/>
              <a:t>R)</a:t>
            </a:r>
            <a:r>
              <a:rPr lang="en-US" dirty="0"/>
              <a:t/>
            </a:r>
            <a:br>
              <a:rPr lang="en-US" dirty="0"/>
            </a:br>
            <a:endParaRPr lang="en-US" dirty="0"/>
          </a:p>
        </p:txBody>
      </p:sp>
      <p:sp>
        <p:nvSpPr>
          <p:cNvPr id="3" name="Rectangle 2"/>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a:t>
            </a:r>
            <a:r>
              <a:rPr lang="en-US" dirty="0"/>
              <a:t>/ </a:t>
            </a:r>
            <a:r>
              <a:rPr lang="en-US" b="1" dirty="0"/>
              <a:t>Team Builder </a:t>
            </a:r>
            <a:r>
              <a:rPr lang="en-US" dirty="0"/>
              <a:t>/ </a:t>
            </a:r>
            <a:r>
              <a:rPr lang="en-US" b="1" dirty="0" smtClean="0"/>
              <a:t>Motivator</a:t>
            </a:r>
            <a:r>
              <a:rPr lang="en-US" dirty="0" smtClean="0"/>
              <a:t> / </a:t>
            </a:r>
            <a:r>
              <a:rPr lang="en-US" b="1" dirty="0" smtClean="0"/>
              <a:t>Results-Driven</a:t>
            </a:r>
            <a:endParaRPr lang="en-US" b="1" dirty="0"/>
          </a:p>
        </p:txBody>
      </p:sp>
    </p:spTree>
    <p:extLst>
      <p:ext uri="{BB962C8B-B14F-4D97-AF65-F5344CB8AC3E}">
        <p14:creationId xmlns:p14="http://schemas.microsoft.com/office/powerpoint/2010/main" val="22875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a result of leading </a:t>
            </a:r>
            <a:r>
              <a:rPr lang="en-US" dirty="0"/>
              <a:t>the team, </a:t>
            </a:r>
            <a:r>
              <a:rPr lang="en-US" dirty="0" smtClean="0"/>
              <a:t>we increased attendance by 50</a:t>
            </a:r>
            <a:r>
              <a:rPr lang="en-US" dirty="0"/>
              <a:t>% over last year’s annual attendance of 100 students</a:t>
            </a:r>
            <a:r>
              <a:rPr lang="en-US" dirty="0" smtClean="0"/>
              <a:t>.</a:t>
            </a:r>
            <a:endParaRPr lang="en-US" dirty="0"/>
          </a:p>
        </p:txBody>
      </p:sp>
      <p:sp>
        <p:nvSpPr>
          <p:cNvPr id="4" name="Slide Number Placeholder 3"/>
          <p:cNvSpPr>
            <a:spLocks noGrp="1"/>
          </p:cNvSpPr>
          <p:nvPr>
            <p:ph type="sldNum" sz="quarter" idx="12"/>
          </p:nvPr>
        </p:nvSpPr>
        <p:spPr/>
        <p:txBody>
          <a:bodyPr/>
          <a:lstStyle/>
          <a:p>
            <a:fld id="{08F0F004-3C60-4C99-98C8-3C6324CCF8F8}" type="slidenum">
              <a:rPr lang="en-US" smtClean="0"/>
              <a:pPr/>
              <a:t>12</a:t>
            </a:fld>
            <a:endParaRPr lang="en-US" dirty="0"/>
          </a:p>
        </p:txBody>
      </p:sp>
      <p:sp>
        <p:nvSpPr>
          <p:cNvPr id="10" name="Title 9"/>
          <p:cNvSpPr>
            <a:spLocks noGrp="1"/>
          </p:cNvSpPr>
          <p:nvPr>
            <p:ph type="title"/>
          </p:nvPr>
        </p:nvSpPr>
        <p:spPr/>
        <p:txBody>
          <a:bodyPr/>
          <a:lstStyle/>
          <a:p>
            <a:r>
              <a:rPr lang="en-US" dirty="0" smtClean="0"/>
              <a:t>Example – Revised (S T A </a:t>
            </a:r>
            <a:r>
              <a:rPr lang="en-US" u="sng" dirty="0" smtClean="0"/>
              <a:t>R</a:t>
            </a:r>
            <a:r>
              <a:rPr lang="en-US" dirty="0" smtClean="0"/>
              <a:t>)</a:t>
            </a:r>
            <a:r>
              <a:rPr lang="en-US" dirty="0"/>
              <a:t/>
            </a:r>
            <a:br>
              <a:rPr lang="en-US" dirty="0"/>
            </a:br>
            <a:endParaRPr lang="en-US" dirty="0"/>
          </a:p>
        </p:txBody>
      </p:sp>
      <p:sp>
        <p:nvSpPr>
          <p:cNvPr id="3" name="Rectangle 2"/>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a:t>
            </a:r>
            <a:r>
              <a:rPr lang="en-US" dirty="0"/>
              <a:t>/ </a:t>
            </a:r>
            <a:r>
              <a:rPr lang="en-US" b="1" dirty="0"/>
              <a:t>Team Builder </a:t>
            </a:r>
            <a:r>
              <a:rPr lang="en-US" dirty="0"/>
              <a:t>/ </a:t>
            </a:r>
            <a:r>
              <a:rPr lang="en-US" b="1" dirty="0" smtClean="0"/>
              <a:t>Motivator</a:t>
            </a:r>
            <a:r>
              <a:rPr lang="en-US" dirty="0" smtClean="0"/>
              <a:t> / </a:t>
            </a:r>
            <a:r>
              <a:rPr lang="en-US" b="1" dirty="0" smtClean="0"/>
              <a:t>Results-Driven</a:t>
            </a:r>
            <a:endParaRPr lang="en-US" b="1" dirty="0"/>
          </a:p>
        </p:txBody>
      </p:sp>
      <p:pic>
        <p:nvPicPr>
          <p:cNvPr id="6" name="Picture 2" descr="C:\Users\Tim Wallenhorst\Box Sync\Tepper\Extracurriculars\Organization Leadership Club\Leadership STAR Story Event\Round 2\609_38561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2218165"/>
            <a:ext cx="5257800" cy="35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7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7200"/>
          </a:xfrm>
        </p:spPr>
        <p:txBody>
          <a:bodyPr>
            <a:normAutofit/>
          </a:bodyPr>
          <a:lstStyle/>
          <a:p>
            <a:pPr marL="0" indent="0">
              <a:buNone/>
            </a:pPr>
            <a:r>
              <a:rPr lang="en-US" u="sng" dirty="0" smtClean="0"/>
              <a:t>Prompt</a:t>
            </a:r>
            <a:r>
              <a:rPr lang="en-US" i="1" dirty="0" smtClean="0"/>
              <a:t>: Please describe a situation where you used your leadership abilities.</a:t>
            </a:r>
          </a:p>
        </p:txBody>
      </p:sp>
      <p:sp>
        <p:nvSpPr>
          <p:cNvPr id="3" name="Slide Number Placeholder 2"/>
          <p:cNvSpPr>
            <a:spLocks noGrp="1"/>
          </p:cNvSpPr>
          <p:nvPr>
            <p:ph type="sldNum" sz="quarter" idx="12"/>
          </p:nvPr>
        </p:nvSpPr>
        <p:spPr/>
        <p:txBody>
          <a:bodyPr/>
          <a:lstStyle/>
          <a:p>
            <a:fld id="{08F0F004-3C60-4C99-98C8-3C6324CCF8F8}" type="slidenum">
              <a:rPr lang="en-US" smtClean="0"/>
              <a:t>13</a:t>
            </a:fld>
            <a:endParaRPr lang="en-US" dirty="0"/>
          </a:p>
        </p:txBody>
      </p:sp>
      <p:sp>
        <p:nvSpPr>
          <p:cNvPr id="6" name="Title 9"/>
          <p:cNvSpPr>
            <a:spLocks noGrp="1"/>
          </p:cNvSpPr>
          <p:nvPr>
            <p:ph type="title"/>
          </p:nvPr>
        </p:nvSpPr>
        <p:spPr>
          <a:xfrm>
            <a:off x="0" y="0"/>
            <a:ext cx="7671324" cy="914400"/>
          </a:xfrm>
        </p:spPr>
        <p:txBody>
          <a:bodyPr/>
          <a:lstStyle/>
          <a:p>
            <a:r>
              <a:rPr lang="en-US" dirty="0" smtClean="0"/>
              <a:t>Let’s practice</a:t>
            </a:r>
            <a:r>
              <a:rPr lang="en-US" dirty="0"/>
              <a:t/>
            </a:r>
            <a:br>
              <a:rPr lang="en-US" dirty="0"/>
            </a:br>
            <a:endParaRPr lang="en-US" dirty="0"/>
          </a:p>
        </p:txBody>
      </p:sp>
      <p:sp>
        <p:nvSpPr>
          <p:cNvPr id="8" name="Rectangle 7"/>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a:t>
            </a:r>
            <a:r>
              <a:rPr lang="en-US" dirty="0"/>
              <a:t>/ Team Builder / </a:t>
            </a:r>
            <a:r>
              <a:rPr lang="en-US" dirty="0" smtClean="0"/>
              <a:t>Motivator / Results-Driven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23088917"/>
              </p:ext>
            </p:extLst>
          </p:nvPr>
        </p:nvGraphicFramePr>
        <p:xfrm>
          <a:off x="685801" y="1981200"/>
          <a:ext cx="7162800" cy="3170428"/>
        </p:xfrm>
        <a:graphic>
          <a:graphicData uri="http://schemas.openxmlformats.org/drawingml/2006/table">
            <a:tbl>
              <a:tblPr firstCol="1" bandRow="1">
                <a:tableStyleId>{5C22544A-7EE6-4342-B048-85BDC9FD1C3A}</a:tableStyleId>
              </a:tblPr>
              <a:tblGrid>
                <a:gridCol w="2104073"/>
                <a:gridCol w="5058727"/>
              </a:tblGrid>
              <a:tr h="370840">
                <a:tc>
                  <a:txBody>
                    <a:bodyPr/>
                    <a:lstStyle/>
                    <a:p>
                      <a:pPr marL="0" marR="0" algn="l">
                        <a:lnSpc>
                          <a:spcPct val="115000"/>
                        </a:lnSpc>
                        <a:spcBef>
                          <a:spcPts val="200"/>
                        </a:spcBef>
                        <a:spcAft>
                          <a:spcPts val="200"/>
                        </a:spcAft>
                      </a:pPr>
                      <a:r>
                        <a:rPr lang="en-US" sz="1800" b="1" dirty="0" smtClean="0">
                          <a:solidFill>
                            <a:schemeClr val="bg1"/>
                          </a:solidFill>
                          <a:effectLst/>
                          <a:latin typeface="+mn-lt"/>
                        </a:rPr>
                        <a:t>Situation (10%)</a:t>
                      </a:r>
                      <a:endParaRPr lang="en-US" sz="1800" b="1" dirty="0">
                        <a:solidFill>
                          <a:schemeClr val="bg1"/>
                        </a:solidFill>
                        <a:latin typeface="+mn-lt"/>
                      </a:endParaRPr>
                    </a:p>
                  </a:txBody>
                  <a:tcPr/>
                </a:tc>
                <a:tc>
                  <a:txBody>
                    <a:bodyPr/>
                    <a:lstStyle/>
                    <a:p>
                      <a:r>
                        <a:rPr lang="en-US" dirty="0" smtClean="0">
                          <a:latin typeface="+mn-lt"/>
                        </a:rPr>
                        <a:t>The situation began when…</a:t>
                      </a:r>
                      <a:endParaRPr lang="en-US"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rPr>
                        <a:t>Task</a:t>
                      </a:r>
                      <a:r>
                        <a:rPr lang="en-US" sz="1800" b="1" baseline="0" dirty="0" smtClean="0">
                          <a:solidFill>
                            <a:schemeClr val="bg1"/>
                          </a:solidFill>
                          <a:effectLst/>
                          <a:latin typeface="+mn-lt"/>
                        </a:rPr>
                        <a:t> (</a:t>
                      </a:r>
                      <a:r>
                        <a:rPr lang="en-US" sz="1800" b="1" dirty="0" smtClean="0">
                          <a:solidFill>
                            <a:schemeClr val="bg1"/>
                          </a:solidFill>
                          <a:effectLst/>
                          <a:latin typeface="+mn-lt"/>
                        </a:rPr>
                        <a:t>20%)</a:t>
                      </a:r>
                      <a:endParaRPr lang="en-US" sz="1800" b="1" dirty="0" smtClean="0">
                        <a:solidFill>
                          <a:schemeClr val="bg1"/>
                        </a:solidFill>
                        <a:latin typeface="+mn-lt"/>
                      </a:endParaRPr>
                    </a:p>
                  </a:txBody>
                  <a:tcPr/>
                </a:tc>
                <a:tc>
                  <a:txBody>
                    <a:bodyPr/>
                    <a:lstStyle/>
                    <a:p>
                      <a:r>
                        <a:rPr lang="en-US" dirty="0" smtClean="0">
                          <a:latin typeface="+mn-lt"/>
                        </a:rPr>
                        <a:t>So my task was…[use</a:t>
                      </a:r>
                      <a:r>
                        <a:rPr lang="en-US" baseline="0" dirty="0" smtClean="0">
                          <a:latin typeface="+mn-lt"/>
                        </a:rPr>
                        <a:t> question prompt]</a:t>
                      </a:r>
                      <a:endParaRPr lang="en-US" dirty="0">
                        <a:latin typeface="+mn-lt"/>
                      </a:endParaRPr>
                    </a:p>
                  </a:txBody>
                  <a:tcPr/>
                </a:tc>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rPr>
                        <a:t>Action (60%)</a:t>
                      </a:r>
                      <a:endParaRPr lang="en-US" sz="1800" b="1" dirty="0" smtClean="0">
                        <a:solidFill>
                          <a:schemeClr val="bg1"/>
                        </a:solidFill>
                        <a:latin typeface="+mn-lt"/>
                      </a:endParaRPr>
                    </a:p>
                  </a:txBody>
                  <a:tcPr/>
                </a:tc>
                <a:tc>
                  <a:txBody>
                    <a:bodyPr/>
                    <a:lstStyle/>
                    <a:p>
                      <a:r>
                        <a:rPr lang="en-US" dirty="0" smtClean="0">
                          <a:latin typeface="+mn-lt"/>
                        </a:rPr>
                        <a:t>First, I looked at the situation</a:t>
                      </a:r>
                      <a:r>
                        <a:rPr lang="en-US" baseline="0" dirty="0" smtClean="0">
                          <a:latin typeface="+mn-lt"/>
                        </a:rPr>
                        <a:t> to identify the issues and options.</a:t>
                      </a:r>
                      <a:endParaRPr lang="en-US" dirty="0">
                        <a:latin typeface="+mn-lt"/>
                      </a:endParaRPr>
                    </a:p>
                  </a:txBody>
                  <a:tcPr/>
                </a:tc>
              </a:tr>
              <a:tr h="370840">
                <a:tc vMerge="1">
                  <a:txBody>
                    <a:bodyPr/>
                    <a:lstStyle/>
                    <a:p>
                      <a:endParaRPr lang="en-US" dirty="0"/>
                    </a:p>
                  </a:txBody>
                  <a:tcPr/>
                </a:tc>
                <a:tc>
                  <a:txBody>
                    <a:bodyPr/>
                    <a:lstStyle/>
                    <a:p>
                      <a:r>
                        <a:rPr lang="en-US" dirty="0" smtClean="0">
                          <a:latin typeface="+mn-lt"/>
                        </a:rPr>
                        <a:t>Second, I organized and analyzed</a:t>
                      </a:r>
                      <a:r>
                        <a:rPr lang="en-US" baseline="0" dirty="0" smtClean="0">
                          <a:latin typeface="+mn-lt"/>
                        </a:rPr>
                        <a:t> the data. I determined that…</a:t>
                      </a:r>
                      <a:endParaRPr lang="en-US" dirty="0">
                        <a:latin typeface="+mn-lt"/>
                      </a:endParaRPr>
                    </a:p>
                  </a:txBody>
                  <a:tcPr/>
                </a:tc>
              </a:tr>
              <a:tr h="370840">
                <a:tc vMerge="1">
                  <a:txBody>
                    <a:bodyPr/>
                    <a:lstStyle/>
                    <a:p>
                      <a:endParaRPr lang="en-US" dirty="0"/>
                    </a:p>
                  </a:txBody>
                  <a:tcPr/>
                </a:tc>
                <a:tc>
                  <a:txBody>
                    <a:bodyPr/>
                    <a:lstStyle/>
                    <a:p>
                      <a:r>
                        <a:rPr lang="en-US" dirty="0" smtClean="0">
                          <a:latin typeface="+mn-lt"/>
                        </a:rPr>
                        <a:t>Third, I shared my plan with…</a:t>
                      </a:r>
                      <a:endParaRPr lang="en-US" dirty="0">
                        <a:latin typeface="+mn-lt"/>
                      </a:endParaRPr>
                    </a:p>
                  </a:txBody>
                  <a:tcPr/>
                </a:tc>
              </a:tr>
              <a:tr h="370840">
                <a:tc vMerge="1">
                  <a:txBody>
                    <a:bodyPr/>
                    <a:lstStyle/>
                    <a:p>
                      <a:endParaRPr lang="en-US" dirty="0"/>
                    </a:p>
                  </a:txBody>
                  <a:tcPr/>
                </a:tc>
                <a:tc>
                  <a:txBody>
                    <a:bodyPr/>
                    <a:lstStyle/>
                    <a:p>
                      <a:r>
                        <a:rPr lang="en-US" dirty="0" smtClean="0">
                          <a:latin typeface="+mn-lt"/>
                        </a:rPr>
                        <a:t>Fourth, once I collaborated</a:t>
                      </a:r>
                      <a:r>
                        <a:rPr lang="en-US" baseline="0" dirty="0" smtClean="0">
                          <a:latin typeface="+mn-lt"/>
                        </a:rPr>
                        <a:t> and got buy in, I…</a:t>
                      </a:r>
                      <a:endParaRPr lang="en-US"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rPr>
                        <a:t>Result</a:t>
                      </a:r>
                      <a:r>
                        <a:rPr lang="en-US" sz="1800" b="1" baseline="0" dirty="0" smtClean="0">
                          <a:solidFill>
                            <a:schemeClr val="bg1"/>
                          </a:solidFill>
                          <a:effectLst/>
                          <a:latin typeface="+mn-lt"/>
                        </a:rPr>
                        <a:t> (</a:t>
                      </a:r>
                      <a:r>
                        <a:rPr lang="en-US" sz="1800" b="1" dirty="0" smtClean="0">
                          <a:solidFill>
                            <a:schemeClr val="bg1"/>
                          </a:solidFill>
                          <a:effectLst/>
                          <a:latin typeface="+mn-lt"/>
                        </a:rPr>
                        <a:t>10%)</a:t>
                      </a:r>
                      <a:endParaRPr lang="en-US" sz="1800" b="1" dirty="0" smtClean="0">
                        <a:solidFill>
                          <a:schemeClr val="bg1"/>
                        </a:solidFill>
                        <a:latin typeface="+mn-lt"/>
                      </a:endParaRPr>
                    </a:p>
                  </a:txBody>
                  <a:tcPr/>
                </a:tc>
                <a:tc>
                  <a:txBody>
                    <a:bodyPr/>
                    <a:lstStyle/>
                    <a:p>
                      <a:r>
                        <a:rPr lang="en-US" dirty="0" smtClean="0">
                          <a:latin typeface="+mn-lt"/>
                        </a:rPr>
                        <a:t>As a result of my</a:t>
                      </a:r>
                      <a:r>
                        <a:rPr lang="en-US" baseline="0" dirty="0" smtClean="0">
                          <a:latin typeface="+mn-lt"/>
                        </a:rPr>
                        <a:t> [use question prompt], we…</a:t>
                      </a:r>
                      <a:endParaRPr lang="en-US" dirty="0">
                        <a:latin typeface="+mn-lt"/>
                      </a:endParaRPr>
                    </a:p>
                  </a:txBody>
                  <a:tcPr/>
                </a:tc>
              </a:tr>
            </a:tbl>
          </a:graphicData>
        </a:graphic>
      </p:graphicFrame>
    </p:spTree>
    <p:extLst>
      <p:ext uri="{BB962C8B-B14F-4D97-AF65-F5344CB8AC3E}">
        <p14:creationId xmlns:p14="http://schemas.microsoft.com/office/powerpoint/2010/main" val="2659770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Strategic </a:t>
            </a:r>
            <a:r>
              <a:rPr lang="en-US" i="1" dirty="0"/>
              <a:t>thinking</a:t>
            </a:r>
          </a:p>
          <a:p>
            <a:r>
              <a:rPr lang="en-US" i="1" dirty="0" smtClean="0"/>
              <a:t>Proactive</a:t>
            </a:r>
            <a:endParaRPr lang="en-US" i="1" dirty="0"/>
          </a:p>
          <a:p>
            <a:r>
              <a:rPr lang="en-US" i="1" dirty="0" smtClean="0"/>
              <a:t>Motivational</a:t>
            </a:r>
          </a:p>
          <a:p>
            <a:r>
              <a:rPr lang="en-US" i="1" dirty="0" smtClean="0"/>
              <a:t>...because </a:t>
            </a:r>
            <a:r>
              <a:rPr lang="en-US" i="1" dirty="0"/>
              <a:t>I had responsibility without authority</a:t>
            </a:r>
          </a:p>
          <a:p>
            <a:r>
              <a:rPr lang="en-US" i="1" dirty="0" smtClean="0"/>
              <a:t>Team-building </a:t>
            </a:r>
            <a:r>
              <a:rPr lang="en-US" i="1" dirty="0"/>
              <a:t>or </a:t>
            </a:r>
            <a:r>
              <a:rPr lang="en-US" i="1" dirty="0" smtClean="0"/>
              <a:t>consensus-building</a:t>
            </a:r>
            <a:endParaRPr lang="en-US" i="1" dirty="0"/>
          </a:p>
          <a:p>
            <a:r>
              <a:rPr lang="en-US" i="1" dirty="0" smtClean="0"/>
              <a:t>Drive </a:t>
            </a:r>
            <a:r>
              <a:rPr lang="en-US" i="1" dirty="0"/>
              <a:t>results</a:t>
            </a:r>
          </a:p>
          <a:p>
            <a:r>
              <a:rPr lang="en-US" i="1" dirty="0" smtClean="0"/>
              <a:t>Deliver </a:t>
            </a:r>
            <a:r>
              <a:rPr lang="en-US" i="1" dirty="0"/>
              <a:t>results</a:t>
            </a:r>
          </a:p>
          <a:p>
            <a:r>
              <a:rPr lang="en-US" i="1" dirty="0" smtClean="0"/>
              <a:t>Gained alignment / buy-in</a:t>
            </a:r>
          </a:p>
          <a:p>
            <a:r>
              <a:rPr lang="en-US" i="1" dirty="0" smtClean="0"/>
              <a:t>Listened </a:t>
            </a:r>
            <a:r>
              <a:rPr lang="en-US" i="1" dirty="0"/>
              <a:t>to others’ points-of-view</a:t>
            </a:r>
          </a:p>
          <a:p>
            <a:r>
              <a:rPr lang="en-US" i="1" dirty="0" smtClean="0"/>
              <a:t>Aligned </a:t>
            </a:r>
            <a:r>
              <a:rPr lang="en-US" i="1" dirty="0"/>
              <a:t>the team by finding common ideas or nuggets of information</a:t>
            </a:r>
          </a:p>
        </p:txBody>
      </p:sp>
      <p:sp>
        <p:nvSpPr>
          <p:cNvPr id="3" name="Slide Number Placeholder 2"/>
          <p:cNvSpPr>
            <a:spLocks noGrp="1"/>
          </p:cNvSpPr>
          <p:nvPr>
            <p:ph type="sldNum" sz="quarter" idx="12"/>
          </p:nvPr>
        </p:nvSpPr>
        <p:spPr/>
        <p:txBody>
          <a:bodyPr/>
          <a:lstStyle/>
          <a:p>
            <a:fld id="{08F0F004-3C60-4C99-98C8-3C6324CCF8F8}" type="slidenum">
              <a:rPr lang="en-US" smtClean="0"/>
              <a:t>14</a:t>
            </a:fld>
            <a:endParaRPr lang="en-US" dirty="0"/>
          </a:p>
        </p:txBody>
      </p:sp>
      <p:sp>
        <p:nvSpPr>
          <p:cNvPr id="4" name="Title 3"/>
          <p:cNvSpPr>
            <a:spLocks noGrp="1"/>
          </p:cNvSpPr>
          <p:nvPr>
            <p:ph type="title"/>
          </p:nvPr>
        </p:nvSpPr>
        <p:spPr/>
        <p:txBody>
          <a:bodyPr/>
          <a:lstStyle/>
          <a:p>
            <a:r>
              <a:rPr lang="en-US" dirty="0"/>
              <a:t>Useful words and phrases for the </a:t>
            </a:r>
            <a:r>
              <a:rPr lang="en-US" u="sng" dirty="0"/>
              <a:t>Action </a:t>
            </a:r>
            <a:r>
              <a:rPr lang="en-US" dirty="0"/>
              <a:t>section:</a:t>
            </a:r>
          </a:p>
        </p:txBody>
      </p:sp>
    </p:spTree>
    <p:extLst>
      <p:ext uri="{BB962C8B-B14F-4D97-AF65-F5344CB8AC3E}">
        <p14:creationId xmlns:p14="http://schemas.microsoft.com/office/powerpoint/2010/main" val="260581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F0F004-3C60-4C99-98C8-3C6324CCF8F8}" type="slidenum">
              <a:rPr lang="en-US" smtClean="0"/>
              <a:t>15</a:t>
            </a:fld>
            <a:endParaRPr lang="en-US" dirty="0"/>
          </a:p>
        </p:txBody>
      </p:sp>
      <p:sp>
        <p:nvSpPr>
          <p:cNvPr id="6" name="Title 9"/>
          <p:cNvSpPr>
            <a:spLocks noGrp="1"/>
          </p:cNvSpPr>
          <p:nvPr>
            <p:ph type="title"/>
          </p:nvPr>
        </p:nvSpPr>
        <p:spPr>
          <a:xfrm>
            <a:off x="0" y="0"/>
            <a:ext cx="7671324" cy="914400"/>
          </a:xfrm>
        </p:spPr>
        <p:txBody>
          <a:bodyPr/>
          <a:lstStyle/>
          <a:p>
            <a:r>
              <a:rPr lang="en-US" dirty="0" smtClean="0"/>
              <a:t>Do we have any volunteers?</a:t>
            </a:r>
            <a:r>
              <a:rPr lang="en-US" dirty="0"/>
              <a:t/>
            </a:r>
            <a:br>
              <a:rPr lang="en-US" dirty="0"/>
            </a:br>
            <a:endParaRPr lang="en-US" dirty="0"/>
          </a:p>
        </p:txBody>
      </p:sp>
      <p:sp>
        <p:nvSpPr>
          <p:cNvPr id="9" name="Rectangle 8"/>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a:t>
            </a:r>
            <a:r>
              <a:rPr lang="en-US" dirty="0"/>
              <a:t>/ Team Builder / </a:t>
            </a:r>
            <a:r>
              <a:rPr lang="en-US" dirty="0" smtClean="0"/>
              <a:t>Motivator / Results-Driven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1295217"/>
              </p:ext>
            </p:extLst>
          </p:nvPr>
        </p:nvGraphicFramePr>
        <p:xfrm>
          <a:off x="685801" y="1981200"/>
          <a:ext cx="7162800" cy="3170428"/>
        </p:xfrm>
        <a:graphic>
          <a:graphicData uri="http://schemas.openxmlformats.org/drawingml/2006/table">
            <a:tbl>
              <a:tblPr firstCol="1" bandRow="1">
                <a:tableStyleId>{5C22544A-7EE6-4342-B048-85BDC9FD1C3A}</a:tableStyleId>
              </a:tblPr>
              <a:tblGrid>
                <a:gridCol w="2104073"/>
                <a:gridCol w="5058727"/>
              </a:tblGrid>
              <a:tr h="370840">
                <a:tc>
                  <a:txBody>
                    <a:bodyPr/>
                    <a:lstStyle/>
                    <a:p>
                      <a:pPr marL="0" marR="0" algn="l">
                        <a:lnSpc>
                          <a:spcPct val="115000"/>
                        </a:lnSpc>
                        <a:spcBef>
                          <a:spcPts val="200"/>
                        </a:spcBef>
                        <a:spcAft>
                          <a:spcPts val="200"/>
                        </a:spcAft>
                      </a:pPr>
                      <a:r>
                        <a:rPr lang="en-US" sz="1800" b="1" dirty="0" smtClean="0">
                          <a:solidFill>
                            <a:schemeClr val="bg1"/>
                          </a:solidFill>
                          <a:effectLst/>
                          <a:latin typeface="+mn-lt"/>
                        </a:rPr>
                        <a:t>Situation (10%)</a:t>
                      </a:r>
                      <a:endParaRPr lang="en-US" sz="1800" b="1" dirty="0">
                        <a:solidFill>
                          <a:schemeClr val="bg1"/>
                        </a:solidFill>
                        <a:latin typeface="+mn-lt"/>
                      </a:endParaRPr>
                    </a:p>
                  </a:txBody>
                  <a:tcPr/>
                </a:tc>
                <a:tc>
                  <a:txBody>
                    <a:bodyPr/>
                    <a:lstStyle/>
                    <a:p>
                      <a:r>
                        <a:rPr lang="en-US" dirty="0" smtClean="0">
                          <a:latin typeface="+mn-lt"/>
                        </a:rPr>
                        <a:t>The situation began when…</a:t>
                      </a:r>
                      <a:endParaRPr lang="en-US"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rPr>
                        <a:t>Task</a:t>
                      </a:r>
                      <a:r>
                        <a:rPr lang="en-US" sz="1800" b="1" baseline="0" dirty="0" smtClean="0">
                          <a:solidFill>
                            <a:schemeClr val="bg1"/>
                          </a:solidFill>
                          <a:effectLst/>
                          <a:latin typeface="+mn-lt"/>
                        </a:rPr>
                        <a:t> (</a:t>
                      </a:r>
                      <a:r>
                        <a:rPr lang="en-US" sz="1800" b="1" dirty="0" smtClean="0">
                          <a:solidFill>
                            <a:schemeClr val="bg1"/>
                          </a:solidFill>
                          <a:effectLst/>
                          <a:latin typeface="+mn-lt"/>
                        </a:rPr>
                        <a:t>20%)</a:t>
                      </a:r>
                      <a:endParaRPr lang="en-US" sz="1800" b="1" dirty="0" smtClean="0">
                        <a:solidFill>
                          <a:schemeClr val="bg1"/>
                        </a:solidFill>
                        <a:latin typeface="+mn-lt"/>
                      </a:endParaRPr>
                    </a:p>
                  </a:txBody>
                  <a:tcPr/>
                </a:tc>
                <a:tc>
                  <a:txBody>
                    <a:bodyPr/>
                    <a:lstStyle/>
                    <a:p>
                      <a:r>
                        <a:rPr lang="en-US" dirty="0" smtClean="0">
                          <a:latin typeface="+mn-lt"/>
                        </a:rPr>
                        <a:t>So my task was…[use</a:t>
                      </a:r>
                      <a:r>
                        <a:rPr lang="en-US" baseline="0" dirty="0" smtClean="0">
                          <a:latin typeface="+mn-lt"/>
                        </a:rPr>
                        <a:t> question prompt]</a:t>
                      </a:r>
                      <a:endParaRPr lang="en-US" dirty="0">
                        <a:latin typeface="+mn-lt"/>
                      </a:endParaRPr>
                    </a:p>
                  </a:txBody>
                  <a:tcPr/>
                </a:tc>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rPr>
                        <a:t>Action (60%)</a:t>
                      </a:r>
                      <a:endParaRPr lang="en-US" sz="1800" b="1" dirty="0" smtClean="0">
                        <a:solidFill>
                          <a:schemeClr val="bg1"/>
                        </a:solidFill>
                        <a:latin typeface="+mn-lt"/>
                      </a:endParaRPr>
                    </a:p>
                  </a:txBody>
                  <a:tcPr/>
                </a:tc>
                <a:tc>
                  <a:txBody>
                    <a:bodyPr/>
                    <a:lstStyle/>
                    <a:p>
                      <a:r>
                        <a:rPr lang="en-US" dirty="0" smtClean="0">
                          <a:latin typeface="+mn-lt"/>
                        </a:rPr>
                        <a:t>First, I looked at the situation</a:t>
                      </a:r>
                      <a:r>
                        <a:rPr lang="en-US" baseline="0" dirty="0" smtClean="0">
                          <a:latin typeface="+mn-lt"/>
                        </a:rPr>
                        <a:t> to identify the issues and options.</a:t>
                      </a:r>
                      <a:endParaRPr lang="en-US" dirty="0">
                        <a:latin typeface="+mn-lt"/>
                      </a:endParaRPr>
                    </a:p>
                  </a:txBody>
                  <a:tcPr/>
                </a:tc>
              </a:tr>
              <a:tr h="370840">
                <a:tc vMerge="1">
                  <a:txBody>
                    <a:bodyPr/>
                    <a:lstStyle/>
                    <a:p>
                      <a:endParaRPr lang="en-US" dirty="0"/>
                    </a:p>
                  </a:txBody>
                  <a:tcPr/>
                </a:tc>
                <a:tc>
                  <a:txBody>
                    <a:bodyPr/>
                    <a:lstStyle/>
                    <a:p>
                      <a:r>
                        <a:rPr lang="en-US" dirty="0" smtClean="0">
                          <a:latin typeface="+mn-lt"/>
                        </a:rPr>
                        <a:t>Second, I organized and analyzed</a:t>
                      </a:r>
                      <a:r>
                        <a:rPr lang="en-US" baseline="0" dirty="0" smtClean="0">
                          <a:latin typeface="+mn-lt"/>
                        </a:rPr>
                        <a:t> the data. I determined that…</a:t>
                      </a:r>
                      <a:endParaRPr lang="en-US" dirty="0">
                        <a:latin typeface="+mn-lt"/>
                      </a:endParaRPr>
                    </a:p>
                  </a:txBody>
                  <a:tcPr/>
                </a:tc>
              </a:tr>
              <a:tr h="370840">
                <a:tc vMerge="1">
                  <a:txBody>
                    <a:bodyPr/>
                    <a:lstStyle/>
                    <a:p>
                      <a:endParaRPr lang="en-US" dirty="0"/>
                    </a:p>
                  </a:txBody>
                  <a:tcPr/>
                </a:tc>
                <a:tc>
                  <a:txBody>
                    <a:bodyPr/>
                    <a:lstStyle/>
                    <a:p>
                      <a:r>
                        <a:rPr lang="en-US" dirty="0" smtClean="0">
                          <a:latin typeface="+mn-lt"/>
                        </a:rPr>
                        <a:t>Third, I shared my plan with…</a:t>
                      </a:r>
                      <a:endParaRPr lang="en-US" dirty="0">
                        <a:latin typeface="+mn-lt"/>
                      </a:endParaRPr>
                    </a:p>
                  </a:txBody>
                  <a:tcPr/>
                </a:tc>
              </a:tr>
              <a:tr h="370840">
                <a:tc vMerge="1">
                  <a:txBody>
                    <a:bodyPr/>
                    <a:lstStyle/>
                    <a:p>
                      <a:endParaRPr lang="en-US" dirty="0"/>
                    </a:p>
                  </a:txBody>
                  <a:tcPr/>
                </a:tc>
                <a:tc>
                  <a:txBody>
                    <a:bodyPr/>
                    <a:lstStyle/>
                    <a:p>
                      <a:r>
                        <a:rPr lang="en-US" dirty="0" smtClean="0">
                          <a:latin typeface="+mn-lt"/>
                        </a:rPr>
                        <a:t>Fourth, once I collaborated</a:t>
                      </a:r>
                      <a:r>
                        <a:rPr lang="en-US" baseline="0" dirty="0" smtClean="0">
                          <a:latin typeface="+mn-lt"/>
                        </a:rPr>
                        <a:t> and got buy in, I…</a:t>
                      </a:r>
                      <a:endParaRPr lang="en-US"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rPr>
                        <a:t>Result</a:t>
                      </a:r>
                      <a:r>
                        <a:rPr lang="en-US" sz="1800" b="1" baseline="0" dirty="0" smtClean="0">
                          <a:solidFill>
                            <a:schemeClr val="bg1"/>
                          </a:solidFill>
                          <a:effectLst/>
                          <a:latin typeface="+mn-lt"/>
                        </a:rPr>
                        <a:t> (</a:t>
                      </a:r>
                      <a:r>
                        <a:rPr lang="en-US" sz="1800" b="1" dirty="0" smtClean="0">
                          <a:solidFill>
                            <a:schemeClr val="bg1"/>
                          </a:solidFill>
                          <a:effectLst/>
                          <a:latin typeface="+mn-lt"/>
                        </a:rPr>
                        <a:t>10%)</a:t>
                      </a:r>
                      <a:endParaRPr lang="en-US" sz="1800" b="1" dirty="0" smtClean="0">
                        <a:solidFill>
                          <a:schemeClr val="bg1"/>
                        </a:solidFill>
                        <a:latin typeface="+mn-lt"/>
                      </a:endParaRPr>
                    </a:p>
                  </a:txBody>
                  <a:tcPr/>
                </a:tc>
                <a:tc>
                  <a:txBody>
                    <a:bodyPr/>
                    <a:lstStyle/>
                    <a:p>
                      <a:r>
                        <a:rPr lang="en-US" dirty="0" smtClean="0">
                          <a:latin typeface="+mn-lt"/>
                        </a:rPr>
                        <a:t>As a result of my</a:t>
                      </a:r>
                      <a:r>
                        <a:rPr lang="en-US" baseline="0" dirty="0" smtClean="0">
                          <a:latin typeface="+mn-lt"/>
                        </a:rPr>
                        <a:t> [use question prompt], we…</a:t>
                      </a:r>
                      <a:endParaRPr lang="en-US" dirty="0">
                        <a:latin typeface="+mn-lt"/>
                      </a:endParaRPr>
                    </a:p>
                  </a:txBody>
                  <a:tcPr/>
                </a:tc>
              </a:tr>
            </a:tbl>
          </a:graphicData>
        </a:graphic>
      </p:graphicFrame>
      <p:sp>
        <p:nvSpPr>
          <p:cNvPr id="12" name="Content Placeholder 1"/>
          <p:cNvSpPr txBox="1">
            <a:spLocks/>
          </p:cNvSpPr>
          <p:nvPr/>
        </p:nvSpPr>
        <p:spPr>
          <a:xfrm>
            <a:off x="457200" y="1219200"/>
            <a:ext cx="82296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t>Prompt</a:t>
            </a:r>
            <a:r>
              <a:rPr lang="en-US" i="1" dirty="0" smtClean="0"/>
              <a:t>: Please describe a situation where you used your leadership abilities.</a:t>
            </a:r>
          </a:p>
        </p:txBody>
      </p:sp>
    </p:spTree>
    <p:extLst>
      <p:ext uri="{BB962C8B-B14F-4D97-AF65-F5344CB8AC3E}">
        <p14:creationId xmlns:p14="http://schemas.microsoft.com/office/powerpoint/2010/main" val="1014637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8F0F004-3C60-4C99-98C8-3C6324CCF8F8}" type="slidenum">
              <a:rPr lang="en-US" smtClean="0"/>
              <a:t>16</a:t>
            </a:fld>
            <a:endParaRPr lang="en-US" dirty="0"/>
          </a:p>
        </p:txBody>
      </p:sp>
      <p:sp>
        <p:nvSpPr>
          <p:cNvPr id="4" name="Title 3"/>
          <p:cNvSpPr>
            <a:spLocks noGrp="1"/>
          </p:cNvSpPr>
          <p:nvPr>
            <p:ph type="title"/>
          </p:nvPr>
        </p:nvSpPr>
        <p:spPr/>
        <p:txBody>
          <a:bodyPr/>
          <a:lstStyle/>
          <a:p>
            <a:r>
              <a:rPr lang="en-US" dirty="0" smtClean="0"/>
              <a:t>Some final advice</a:t>
            </a:r>
            <a:endParaRPr lang="en-US" dirty="0"/>
          </a:p>
        </p:txBody>
      </p:sp>
      <p:sp>
        <p:nvSpPr>
          <p:cNvPr id="5" name="Content Placeholder 4"/>
          <p:cNvSpPr>
            <a:spLocks noGrp="1"/>
          </p:cNvSpPr>
          <p:nvPr>
            <p:ph idx="1"/>
          </p:nvPr>
        </p:nvSpPr>
        <p:spPr>
          <a:xfrm>
            <a:off x="457200" y="1219200"/>
            <a:ext cx="8229600" cy="3293209"/>
          </a:xfrm>
          <a:prstGeom prst="rect">
            <a:avLst/>
          </a:prstGeom>
        </p:spPr>
        <p:txBody>
          <a:bodyPr wrap="square">
            <a:spAutoFit/>
          </a:bodyPr>
          <a:lstStyle/>
          <a:p>
            <a:r>
              <a:rPr lang="en-US" dirty="0" smtClean="0"/>
              <a:t>Evaluate the experience and relevance for future company</a:t>
            </a:r>
            <a:endParaRPr lang="en-US" dirty="0"/>
          </a:p>
          <a:p>
            <a:endParaRPr lang="en-US" dirty="0" smtClean="0"/>
          </a:p>
          <a:p>
            <a:r>
              <a:rPr lang="en-US" dirty="0" smtClean="0"/>
              <a:t>Have multiple </a:t>
            </a:r>
            <a:r>
              <a:rPr lang="en-US" dirty="0"/>
              <a:t>examples with complementary skills</a:t>
            </a:r>
          </a:p>
          <a:p>
            <a:endParaRPr lang="en-US" dirty="0"/>
          </a:p>
          <a:p>
            <a:r>
              <a:rPr lang="en-US" dirty="0"/>
              <a:t>Use your better </a:t>
            </a:r>
            <a:r>
              <a:rPr lang="en-US" dirty="0" smtClean="0"/>
              <a:t>stories</a:t>
            </a:r>
            <a:endParaRPr lang="en-US" dirty="0"/>
          </a:p>
          <a:p>
            <a:endParaRPr lang="en-US" dirty="0"/>
          </a:p>
          <a:p>
            <a:r>
              <a:rPr lang="en-US" dirty="0" smtClean="0"/>
              <a:t>If low on ideas, consider how you’ve used </a:t>
            </a:r>
            <a:r>
              <a:rPr lang="en-US" dirty="0"/>
              <a:t>Tepper to stretch yourself as a </a:t>
            </a:r>
            <a:r>
              <a:rPr lang="en-US" dirty="0" smtClean="0"/>
              <a:t>leader</a:t>
            </a:r>
            <a:endParaRPr lang="en-US" dirty="0"/>
          </a:p>
          <a:p>
            <a:endParaRPr lang="en-US" dirty="0"/>
          </a:p>
        </p:txBody>
      </p:sp>
    </p:spTree>
    <p:extLst>
      <p:ext uri="{BB962C8B-B14F-4D97-AF65-F5344CB8AC3E}">
        <p14:creationId xmlns:p14="http://schemas.microsoft.com/office/powerpoint/2010/main" val="1333288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8F0F004-3C60-4C99-98C8-3C6324CCF8F8}" type="slidenum">
              <a:rPr lang="en-US" smtClean="0"/>
              <a:t>17</a:t>
            </a:fld>
            <a:endParaRPr lang="en-US" dirty="0"/>
          </a:p>
        </p:txBody>
      </p:sp>
      <p:pic>
        <p:nvPicPr>
          <p:cNvPr id="4098" name="Picture 2" descr="C:\Users\Tim Wallenhorst\Desktop\1294976977_1378604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674340"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0" y="0"/>
            <a:ext cx="7671324" cy="914400"/>
          </a:xfrm>
        </p:spPr>
        <p:txBody>
          <a:bodyPr/>
          <a:lstStyle/>
          <a:p>
            <a:r>
              <a:rPr lang="en-US" dirty="0"/>
              <a:t>Each of you have a </a:t>
            </a:r>
            <a:r>
              <a:rPr lang="en-US" dirty="0" smtClean="0"/>
              <a:t>great leadership </a:t>
            </a:r>
            <a:r>
              <a:rPr lang="en-US" dirty="0"/>
              <a:t>story to </a:t>
            </a:r>
            <a:r>
              <a:rPr lang="en-US" dirty="0" smtClean="0"/>
              <a:t>tell</a:t>
            </a:r>
            <a:endParaRPr lang="en-US" dirty="0"/>
          </a:p>
        </p:txBody>
      </p:sp>
    </p:spTree>
    <p:extLst>
      <p:ext uri="{BB962C8B-B14F-4D97-AF65-F5344CB8AC3E}">
        <p14:creationId xmlns:p14="http://schemas.microsoft.com/office/powerpoint/2010/main" val="1433378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10 Job Interview Questions You Should Never Ask</a:t>
            </a:r>
            <a:endParaRPr lang="en-US" dirty="0" smtClean="0"/>
          </a:p>
          <a:p>
            <a:endParaRPr lang="en-US" dirty="0" smtClean="0">
              <a:hlinkClick r:id="rId3"/>
            </a:endParaRPr>
          </a:p>
          <a:p>
            <a:r>
              <a:rPr lang="en-US" dirty="0" smtClean="0">
                <a:hlinkClick r:id="rId3"/>
              </a:rPr>
              <a:t>Acing the Only Three True Job Interview Questions</a:t>
            </a:r>
            <a:endParaRPr lang="en-US" dirty="0" smtClean="0"/>
          </a:p>
          <a:p>
            <a:endParaRPr lang="en-US" dirty="0" smtClean="0">
              <a:hlinkClick r:id="rId4"/>
            </a:endParaRPr>
          </a:p>
          <a:p>
            <a:r>
              <a:rPr lang="en-US" dirty="0" smtClean="0">
                <a:hlinkClick r:id="rId4"/>
              </a:rPr>
              <a:t>How To Ace The 50 Most Common Interview Questions</a:t>
            </a:r>
            <a:endParaRPr lang="en-US" dirty="0" smtClean="0"/>
          </a:p>
          <a:p>
            <a:endParaRPr lang="en-US" dirty="0" smtClean="0">
              <a:hlinkClick r:id="rId5"/>
            </a:endParaRPr>
          </a:p>
          <a:p>
            <a:r>
              <a:rPr lang="en-US" dirty="0" smtClean="0">
                <a:hlinkClick r:id="rId5"/>
              </a:rPr>
              <a:t>How To Answer The Dreaded 'What Is Your Biggest Weakness' Interview Question</a:t>
            </a:r>
            <a:endParaRPr lang="en-US" dirty="0" smtClean="0"/>
          </a:p>
          <a:p>
            <a:endParaRPr lang="en-US" dirty="0" smtClean="0">
              <a:hlinkClick r:id="rId6"/>
            </a:endParaRPr>
          </a:p>
          <a:p>
            <a:r>
              <a:rPr lang="en-US" dirty="0" smtClean="0">
                <a:hlinkClick r:id="rId6"/>
              </a:rPr>
              <a:t>Nail the Interview!</a:t>
            </a:r>
            <a:r>
              <a:rPr lang="en-US" dirty="0" smtClean="0"/>
              <a:t> </a:t>
            </a:r>
          </a:p>
        </p:txBody>
      </p:sp>
      <p:sp>
        <p:nvSpPr>
          <p:cNvPr id="3" name="Slide Number Placeholder 2"/>
          <p:cNvSpPr>
            <a:spLocks noGrp="1"/>
          </p:cNvSpPr>
          <p:nvPr>
            <p:ph type="sldNum" sz="quarter" idx="12"/>
          </p:nvPr>
        </p:nvSpPr>
        <p:spPr/>
        <p:txBody>
          <a:bodyPr/>
          <a:lstStyle/>
          <a:p>
            <a:fld id="{08F0F004-3C60-4C99-98C8-3C6324CCF8F8}" type="slidenum">
              <a:rPr lang="en-US" smtClean="0"/>
              <a:t>18</a:t>
            </a:fld>
            <a:endParaRPr lang="en-US" dirty="0"/>
          </a:p>
        </p:txBody>
      </p:sp>
      <p:sp>
        <p:nvSpPr>
          <p:cNvPr id="4" name="Title 3"/>
          <p:cNvSpPr>
            <a:spLocks noGrp="1"/>
          </p:cNvSpPr>
          <p:nvPr>
            <p:ph type="title"/>
          </p:nvPr>
        </p:nvSpPr>
        <p:spPr>
          <a:xfrm>
            <a:off x="0" y="0"/>
            <a:ext cx="7671324" cy="914400"/>
          </a:xfrm>
        </p:spPr>
        <p:txBody>
          <a:bodyPr/>
          <a:lstStyle/>
          <a:p>
            <a:r>
              <a:rPr lang="en-US" dirty="0"/>
              <a:t>Links for Further Reference (via Forbes)</a:t>
            </a:r>
          </a:p>
        </p:txBody>
      </p:sp>
    </p:spTree>
    <p:extLst>
      <p:ext uri="{BB962C8B-B14F-4D97-AF65-F5344CB8AC3E}">
        <p14:creationId xmlns:p14="http://schemas.microsoft.com/office/powerpoint/2010/main" val="75748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8F0F004-3C60-4C99-98C8-3C6324CCF8F8}" type="slidenum">
              <a:rPr lang="en-US" smtClean="0"/>
              <a:pPr/>
              <a:t>2</a:t>
            </a:fld>
            <a:endParaRPr lang="en-US" dirty="0"/>
          </a:p>
        </p:txBody>
      </p:sp>
      <p:sp>
        <p:nvSpPr>
          <p:cNvPr id="9" name="Title 8"/>
          <p:cNvSpPr>
            <a:spLocks noGrp="1"/>
          </p:cNvSpPr>
          <p:nvPr>
            <p:ph type="title"/>
          </p:nvPr>
        </p:nvSpPr>
        <p:spPr/>
        <p:txBody>
          <a:bodyPr/>
          <a:lstStyle/>
          <a:p>
            <a:r>
              <a:rPr lang="en-US" sz="2800" b="1" dirty="0" smtClean="0"/>
              <a:t>These recommendations come from a variety of sources</a:t>
            </a:r>
            <a:endParaRPr lang="en-US" sz="2800" b="1" dirty="0"/>
          </a:p>
        </p:txBody>
      </p:sp>
      <p:pic>
        <p:nvPicPr>
          <p:cNvPr id="1026" name="Picture 2" descr="C:\Users\Tim Wallenhorst\Desktop\4459977926_106c0056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615" y="1600200"/>
            <a:ext cx="4683198"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2173068"/>
            <a:ext cx="2133600" cy="646331"/>
          </a:xfrm>
          <a:prstGeom prst="rect">
            <a:avLst/>
          </a:prstGeom>
        </p:spPr>
        <p:txBody>
          <a:bodyPr wrap="square">
            <a:spAutoFit/>
          </a:bodyPr>
          <a:lstStyle/>
          <a:p>
            <a:pPr algn="ctr"/>
            <a:r>
              <a:rPr lang="en-US" b="1" dirty="0" smtClean="0"/>
              <a:t>MBA Consultant </a:t>
            </a:r>
            <a:r>
              <a:rPr lang="en-US" b="1" dirty="0"/>
              <a:t>Randy Bangs</a:t>
            </a:r>
          </a:p>
        </p:txBody>
      </p:sp>
      <p:sp>
        <p:nvSpPr>
          <p:cNvPr id="5" name="Rectangle 4"/>
          <p:cNvSpPr/>
          <p:nvPr/>
        </p:nvSpPr>
        <p:spPr>
          <a:xfrm>
            <a:off x="6213882" y="2173069"/>
            <a:ext cx="1939518" cy="646331"/>
          </a:xfrm>
          <a:prstGeom prst="rect">
            <a:avLst/>
          </a:prstGeom>
        </p:spPr>
        <p:txBody>
          <a:bodyPr wrap="square">
            <a:spAutoFit/>
          </a:bodyPr>
          <a:lstStyle/>
          <a:p>
            <a:pPr algn="ctr"/>
            <a:r>
              <a:rPr lang="en-US" b="1" dirty="0"/>
              <a:t>COC </a:t>
            </a:r>
            <a:r>
              <a:rPr lang="en-US" b="1" dirty="0" smtClean="0"/>
              <a:t>Counselors </a:t>
            </a:r>
            <a:r>
              <a:rPr lang="en-US" b="1" dirty="0"/>
              <a:t>and </a:t>
            </a:r>
            <a:r>
              <a:rPr lang="en-US" b="1" dirty="0" smtClean="0"/>
              <a:t>Career </a:t>
            </a:r>
            <a:r>
              <a:rPr lang="en-US" b="1" dirty="0"/>
              <a:t>Events</a:t>
            </a:r>
          </a:p>
        </p:txBody>
      </p:sp>
      <p:sp>
        <p:nvSpPr>
          <p:cNvPr id="6" name="Rectangle 5"/>
          <p:cNvSpPr/>
          <p:nvPr/>
        </p:nvSpPr>
        <p:spPr>
          <a:xfrm>
            <a:off x="1600200" y="5105400"/>
            <a:ext cx="1932993" cy="646331"/>
          </a:xfrm>
          <a:prstGeom prst="rect">
            <a:avLst/>
          </a:prstGeom>
        </p:spPr>
        <p:txBody>
          <a:bodyPr wrap="square">
            <a:spAutoFit/>
          </a:bodyPr>
          <a:lstStyle/>
          <a:p>
            <a:pPr algn="ctr"/>
            <a:r>
              <a:rPr lang="en-US" b="1" dirty="0"/>
              <a:t>Interview </a:t>
            </a:r>
            <a:r>
              <a:rPr lang="en-US" b="1" dirty="0" smtClean="0"/>
              <a:t>Feedback</a:t>
            </a:r>
            <a:endParaRPr lang="en-US" b="1" dirty="0"/>
          </a:p>
        </p:txBody>
      </p:sp>
      <p:sp>
        <p:nvSpPr>
          <p:cNvPr id="7" name="Rectangle 6"/>
          <p:cNvSpPr/>
          <p:nvPr/>
        </p:nvSpPr>
        <p:spPr>
          <a:xfrm>
            <a:off x="5524413" y="5105399"/>
            <a:ext cx="2019387" cy="646331"/>
          </a:xfrm>
          <a:prstGeom prst="rect">
            <a:avLst/>
          </a:prstGeom>
        </p:spPr>
        <p:txBody>
          <a:bodyPr wrap="square">
            <a:spAutoFit/>
          </a:bodyPr>
          <a:lstStyle/>
          <a:p>
            <a:pPr algn="ctr"/>
            <a:r>
              <a:rPr lang="en-US" b="1" dirty="0"/>
              <a:t>Previous Tepper Students (Alumni)</a:t>
            </a:r>
          </a:p>
        </p:txBody>
      </p:sp>
    </p:spTree>
    <p:extLst>
      <p:ext uri="{BB962C8B-B14F-4D97-AF65-F5344CB8AC3E}">
        <p14:creationId xmlns:p14="http://schemas.microsoft.com/office/powerpoint/2010/main" val="12636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8F0F004-3C60-4C99-98C8-3C6324CCF8F8}" type="slidenum">
              <a:rPr lang="en-US" smtClean="0"/>
              <a:pPr/>
              <a:t>3</a:t>
            </a:fld>
            <a:endParaRPr lang="en-US" dirty="0"/>
          </a:p>
        </p:txBody>
      </p:sp>
      <p:sp>
        <p:nvSpPr>
          <p:cNvPr id="9" name="Title 8"/>
          <p:cNvSpPr>
            <a:spLocks noGrp="1"/>
          </p:cNvSpPr>
          <p:nvPr>
            <p:ph type="title"/>
          </p:nvPr>
        </p:nvSpPr>
        <p:spPr/>
        <p:txBody>
          <a:bodyPr/>
          <a:lstStyle/>
          <a:p>
            <a:r>
              <a:rPr lang="en-US" dirty="0" smtClean="0"/>
              <a:t>How we define leadership affects how we answer the question prompt</a:t>
            </a:r>
            <a:endParaRPr lang="en-US" dirty="0"/>
          </a:p>
        </p:txBody>
      </p:sp>
      <p:pic>
        <p:nvPicPr>
          <p:cNvPr id="2050" name="Picture 2" descr="C:\Users\Tim Wallenhorst\Desktop\MichaelScot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13" y="2350826"/>
            <a:ext cx="2968388" cy="33641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1600200"/>
            <a:ext cx="3137462" cy="369332"/>
          </a:xfrm>
          <a:prstGeom prst="rect">
            <a:avLst/>
          </a:prstGeom>
        </p:spPr>
        <p:txBody>
          <a:bodyPr wrap="none">
            <a:spAutoFit/>
          </a:bodyPr>
          <a:lstStyle/>
          <a:p>
            <a:r>
              <a:rPr lang="en-US" b="1" dirty="0"/>
              <a:t>Leadership vs. Problem Solving</a:t>
            </a:r>
          </a:p>
        </p:txBody>
      </p:sp>
      <p:sp>
        <p:nvSpPr>
          <p:cNvPr id="5" name="Rectangle 4"/>
          <p:cNvSpPr/>
          <p:nvPr/>
        </p:nvSpPr>
        <p:spPr>
          <a:xfrm>
            <a:off x="1138614" y="1600200"/>
            <a:ext cx="2869568" cy="369332"/>
          </a:xfrm>
          <a:prstGeom prst="rect">
            <a:avLst/>
          </a:prstGeom>
        </p:spPr>
        <p:txBody>
          <a:bodyPr wrap="none">
            <a:spAutoFit/>
          </a:bodyPr>
          <a:lstStyle/>
          <a:p>
            <a:r>
              <a:rPr lang="en-US" b="1" dirty="0"/>
              <a:t>Leadership vs. Management</a:t>
            </a:r>
          </a:p>
        </p:txBody>
      </p:sp>
      <p:pic>
        <p:nvPicPr>
          <p:cNvPr id="2051" name="Picture 3" descr="C:\Users\Tim Wallenhorst\Desktop\icon_cube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533" y="2375563"/>
            <a:ext cx="3153914"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17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8F0F004-3C60-4C99-98C8-3C6324CCF8F8}" type="slidenum">
              <a:rPr lang="en-US" smtClean="0"/>
              <a:pPr/>
              <a:t>4</a:t>
            </a:fld>
            <a:endParaRPr lang="en-US" dirty="0"/>
          </a:p>
        </p:txBody>
      </p:sp>
      <p:sp>
        <p:nvSpPr>
          <p:cNvPr id="9" name="Title 8"/>
          <p:cNvSpPr>
            <a:spLocks noGrp="1"/>
          </p:cNvSpPr>
          <p:nvPr>
            <p:ph type="title"/>
          </p:nvPr>
        </p:nvSpPr>
        <p:spPr/>
        <p:txBody>
          <a:bodyPr/>
          <a:lstStyle/>
          <a:p>
            <a:r>
              <a:rPr lang="en-US" dirty="0" smtClean="0"/>
              <a:t>Leaders show many characteristics in a variety of situations</a:t>
            </a:r>
            <a:endParaRPr lang="en-US" dirty="0"/>
          </a:p>
        </p:txBody>
      </p:sp>
      <p:pic>
        <p:nvPicPr>
          <p:cNvPr id="3074" name="Picture 2" descr="C:\Users\Tim Wallenhorst\Desktop\bg_layer_slid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908" r="10823" b="-1252"/>
          <a:stretch/>
        </p:blipFill>
        <p:spPr bwMode="auto">
          <a:xfrm>
            <a:off x="766445" y="1667442"/>
            <a:ext cx="2115502" cy="1265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219200"/>
            <a:ext cx="2884892" cy="369332"/>
          </a:xfrm>
          <a:prstGeom prst="rect">
            <a:avLst/>
          </a:prstGeom>
        </p:spPr>
        <p:txBody>
          <a:bodyPr wrap="none">
            <a:spAutoFit/>
          </a:bodyPr>
          <a:lstStyle/>
          <a:p>
            <a:r>
              <a:rPr lang="en-US" b="1" dirty="0"/>
              <a:t>Visionary / Strategic Thinker</a:t>
            </a:r>
          </a:p>
        </p:txBody>
      </p:sp>
      <p:sp>
        <p:nvSpPr>
          <p:cNvPr id="5" name="Rectangle 4"/>
          <p:cNvSpPr/>
          <p:nvPr/>
        </p:nvSpPr>
        <p:spPr>
          <a:xfrm>
            <a:off x="7096358" y="1219200"/>
            <a:ext cx="956159" cy="369332"/>
          </a:xfrm>
          <a:prstGeom prst="rect">
            <a:avLst/>
          </a:prstGeom>
        </p:spPr>
        <p:txBody>
          <a:bodyPr wrap="none">
            <a:spAutoFit/>
          </a:bodyPr>
          <a:lstStyle/>
          <a:p>
            <a:r>
              <a:rPr lang="en-US" b="1" dirty="0"/>
              <a:t>Initiator</a:t>
            </a:r>
          </a:p>
        </p:txBody>
      </p:sp>
      <p:sp>
        <p:nvSpPr>
          <p:cNvPr id="6" name="Rectangle 5"/>
          <p:cNvSpPr/>
          <p:nvPr/>
        </p:nvSpPr>
        <p:spPr>
          <a:xfrm>
            <a:off x="6857287" y="3953396"/>
            <a:ext cx="1434303" cy="369332"/>
          </a:xfrm>
          <a:prstGeom prst="rect">
            <a:avLst/>
          </a:prstGeom>
        </p:spPr>
        <p:txBody>
          <a:bodyPr wrap="none">
            <a:spAutoFit/>
          </a:bodyPr>
          <a:lstStyle/>
          <a:p>
            <a:r>
              <a:rPr lang="en-US" b="1" dirty="0"/>
              <a:t>Team Builder</a:t>
            </a:r>
          </a:p>
        </p:txBody>
      </p:sp>
      <p:sp>
        <p:nvSpPr>
          <p:cNvPr id="7" name="Rectangle 6"/>
          <p:cNvSpPr/>
          <p:nvPr/>
        </p:nvSpPr>
        <p:spPr>
          <a:xfrm>
            <a:off x="1173884" y="3974068"/>
            <a:ext cx="1146724" cy="369332"/>
          </a:xfrm>
          <a:prstGeom prst="rect">
            <a:avLst/>
          </a:prstGeom>
        </p:spPr>
        <p:txBody>
          <a:bodyPr wrap="none">
            <a:spAutoFit/>
          </a:bodyPr>
          <a:lstStyle/>
          <a:p>
            <a:r>
              <a:rPr lang="en-US" b="1" dirty="0"/>
              <a:t>Motivator</a:t>
            </a:r>
          </a:p>
        </p:txBody>
      </p:sp>
      <p:sp>
        <p:nvSpPr>
          <p:cNvPr id="8" name="Rectangle 7"/>
          <p:cNvSpPr/>
          <p:nvPr/>
        </p:nvSpPr>
        <p:spPr>
          <a:xfrm>
            <a:off x="3351598" y="2563926"/>
            <a:ext cx="2759153" cy="369332"/>
          </a:xfrm>
          <a:prstGeom prst="rect">
            <a:avLst/>
          </a:prstGeom>
        </p:spPr>
        <p:txBody>
          <a:bodyPr wrap="none">
            <a:spAutoFit/>
          </a:bodyPr>
          <a:lstStyle/>
          <a:p>
            <a:r>
              <a:rPr lang="en-US" b="1" dirty="0"/>
              <a:t>Producer / Delivers Results</a:t>
            </a:r>
          </a:p>
        </p:txBody>
      </p:sp>
      <p:pic>
        <p:nvPicPr>
          <p:cNvPr id="3075" name="Picture 3" descr="C:\Users\Tim Wallenhorst\Desktop\startbutton.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0" t="4800" r="9957" b="6780"/>
          <a:stretch/>
        </p:blipFill>
        <p:spPr bwMode="auto">
          <a:xfrm>
            <a:off x="6538276" y="1667442"/>
            <a:ext cx="2072324" cy="1618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C:\Users\Tim Wallenhorst\Desktop\team-build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175" y="4401592"/>
            <a:ext cx="2409825" cy="1694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descr="C:\Users\Tim Wallenhorst\Desktop\be1c606c3bf54499966587c04258ce85-e3ba88e6de7e4d2496de5941d5d72b7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224" y="4429254"/>
            <a:ext cx="2385818" cy="15905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C:\Users\Tim Wallenhorst\Desktop\finish-line.jpg"/>
          <p:cNvPicPr>
            <a:picLocks noChangeAspect="1" noChangeArrowheads="1"/>
          </p:cNvPicPr>
          <p:nvPr/>
        </p:nvPicPr>
        <p:blipFill rotWithShape="1">
          <a:blip r:embed="rId7">
            <a:extLst>
              <a:ext uri="{28A0092B-C50C-407E-A947-70E740481C1C}">
                <a14:useLocalDpi xmlns:a14="http://schemas.microsoft.com/office/drawing/2010/main" val="0"/>
              </a:ext>
            </a:extLst>
          </a:blip>
          <a:srcRect l="5029" t="-966" r="10083" b="-1"/>
          <a:stretch/>
        </p:blipFill>
        <p:spPr bwMode="auto">
          <a:xfrm>
            <a:off x="3480002" y="3151412"/>
            <a:ext cx="2502346" cy="16379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8F0F004-3C60-4C99-98C8-3C6324CCF8F8}" type="slidenum">
              <a:rPr lang="en-US" smtClean="0"/>
              <a:t>5</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09892831"/>
              </p:ext>
            </p:extLst>
          </p:nvPr>
        </p:nvGraphicFramePr>
        <p:xfrm>
          <a:off x="609600" y="1219200"/>
          <a:ext cx="76962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38200" y="4944070"/>
            <a:ext cx="7086600" cy="923330"/>
          </a:xfrm>
          <a:prstGeom prst="rect">
            <a:avLst/>
          </a:prstGeom>
        </p:spPr>
        <p:txBody>
          <a:bodyPr wrap="square">
            <a:spAutoFit/>
          </a:bodyPr>
          <a:lstStyle/>
          <a:p>
            <a:pPr marL="457200" indent="-457200">
              <a:buFontTx/>
              <a:buChar char="•"/>
            </a:pPr>
            <a:r>
              <a:rPr lang="en-US" dirty="0" smtClean="0"/>
              <a:t>Typically </a:t>
            </a:r>
            <a:r>
              <a:rPr lang="en-US" dirty="0"/>
              <a:t>around 2 </a:t>
            </a:r>
            <a:r>
              <a:rPr lang="en-US" dirty="0" smtClean="0"/>
              <a:t>minutes; not </a:t>
            </a:r>
            <a:r>
              <a:rPr lang="en-US" dirty="0"/>
              <a:t>more than 3 </a:t>
            </a:r>
            <a:r>
              <a:rPr lang="en-US" dirty="0" smtClean="0"/>
              <a:t>minutes</a:t>
            </a:r>
          </a:p>
          <a:p>
            <a:pPr marL="457200" indent="-457200">
              <a:buFontTx/>
              <a:buChar char="•"/>
            </a:pPr>
            <a:r>
              <a:rPr lang="en-US" dirty="0" smtClean="0"/>
              <a:t>Focus </a:t>
            </a:r>
            <a:r>
              <a:rPr lang="en-US" dirty="0"/>
              <a:t>on YOUR </a:t>
            </a:r>
            <a:r>
              <a:rPr lang="en-US" dirty="0" smtClean="0"/>
              <a:t>actions</a:t>
            </a:r>
          </a:p>
          <a:p>
            <a:pPr marL="457200" indent="-457200">
              <a:buFontTx/>
              <a:buChar char="•"/>
            </a:pPr>
            <a:r>
              <a:rPr lang="en-US" dirty="0" smtClean="0"/>
              <a:t>Clearly identify the results</a:t>
            </a:r>
            <a:endParaRPr lang="en-US" dirty="0"/>
          </a:p>
        </p:txBody>
      </p:sp>
      <p:sp>
        <p:nvSpPr>
          <p:cNvPr id="10" name="Title 9"/>
          <p:cNvSpPr>
            <a:spLocks noGrp="1"/>
          </p:cNvSpPr>
          <p:nvPr>
            <p:ph type="title"/>
          </p:nvPr>
        </p:nvSpPr>
        <p:spPr>
          <a:xfrm>
            <a:off x="0" y="0"/>
            <a:ext cx="7671324" cy="914400"/>
          </a:xfrm>
        </p:spPr>
        <p:txBody>
          <a:bodyPr/>
          <a:lstStyle/>
          <a:p>
            <a:r>
              <a:rPr lang="en-US" dirty="0" smtClean="0"/>
              <a:t>The STAR Story Model</a:t>
            </a:r>
            <a:endParaRPr lang="en-US" dirty="0"/>
          </a:p>
        </p:txBody>
      </p:sp>
    </p:spTree>
    <p:extLst>
      <p:ext uri="{BB962C8B-B14F-4D97-AF65-F5344CB8AC3E}">
        <p14:creationId xmlns:p14="http://schemas.microsoft.com/office/powerpoint/2010/main" val="15246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my third year of college, I was elected Vice President for Professional Programs for my student association. The duties of the position included securing speakers for our meetings, advertising the programs to the campus community, introducing speakers, and evaluating each program.</a:t>
            </a:r>
          </a:p>
          <a:p>
            <a:endParaRPr lang="en-US" dirty="0" smtClean="0"/>
          </a:p>
          <a:p>
            <a:r>
              <a:rPr lang="en-US" dirty="0" smtClean="0"/>
              <a:t>Previous attendance at meetings had decreased substantially due to a decrease in the overall student population. The goal was to implement programs to address the professional development of our association and increase attendance by 25% compared to the prior year's figures.</a:t>
            </a:r>
          </a:p>
        </p:txBody>
      </p:sp>
      <p:sp>
        <p:nvSpPr>
          <p:cNvPr id="3" name="Slide Number Placeholder 2"/>
          <p:cNvSpPr>
            <a:spLocks noGrp="1"/>
          </p:cNvSpPr>
          <p:nvPr>
            <p:ph type="sldNum" sz="quarter" idx="12"/>
          </p:nvPr>
        </p:nvSpPr>
        <p:spPr/>
        <p:txBody>
          <a:bodyPr/>
          <a:lstStyle/>
          <a:p>
            <a:fld id="{08F0F004-3C60-4C99-98C8-3C6324CCF8F8}" type="slidenum">
              <a:rPr lang="en-US" smtClean="0"/>
              <a:pPr/>
              <a:t>6</a:t>
            </a:fld>
            <a:endParaRPr lang="en-US" dirty="0"/>
          </a:p>
        </p:txBody>
      </p:sp>
      <p:sp>
        <p:nvSpPr>
          <p:cNvPr id="10" name="Title 9"/>
          <p:cNvSpPr>
            <a:spLocks noGrp="1"/>
          </p:cNvSpPr>
          <p:nvPr>
            <p:ph type="title"/>
          </p:nvPr>
        </p:nvSpPr>
        <p:spPr/>
        <p:txBody>
          <a:bodyPr/>
          <a:lstStyle/>
          <a:p>
            <a:r>
              <a:rPr lang="en-US" dirty="0"/>
              <a:t>Let’s critique an </a:t>
            </a:r>
            <a:r>
              <a:rPr lang="en-US" dirty="0" smtClean="0"/>
              <a:t>example (</a:t>
            </a:r>
            <a:r>
              <a:rPr lang="en-US" u="sng" dirty="0" smtClean="0"/>
              <a:t>S T </a:t>
            </a:r>
            <a:r>
              <a:rPr lang="en-US" dirty="0" smtClean="0"/>
              <a:t>A R)</a:t>
            </a:r>
            <a:endParaRPr lang="en-US" dirty="0"/>
          </a:p>
        </p:txBody>
      </p:sp>
      <p:sp>
        <p:nvSpPr>
          <p:cNvPr id="4" name="Rectangle 3"/>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 </a:t>
            </a:r>
            <a:r>
              <a:rPr lang="en-US" dirty="0"/>
              <a:t>Team </a:t>
            </a:r>
            <a:r>
              <a:rPr lang="en-US" dirty="0" smtClean="0"/>
              <a:t>Builder / Motivator / Results-Driven</a:t>
            </a:r>
            <a:endParaRPr lang="en-US" dirty="0"/>
          </a:p>
        </p:txBody>
      </p:sp>
    </p:spTree>
    <p:extLst>
      <p:ext uri="{BB962C8B-B14F-4D97-AF65-F5344CB8AC3E}">
        <p14:creationId xmlns:p14="http://schemas.microsoft.com/office/powerpoint/2010/main" val="1277193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my third year of college, I was elected Vice President for Professional Programs for my student association. </a:t>
            </a:r>
            <a:r>
              <a:rPr lang="en-US" b="1" dirty="0" smtClean="0"/>
              <a:t>The duties of the position</a:t>
            </a:r>
            <a:r>
              <a:rPr lang="en-US" dirty="0" smtClean="0"/>
              <a:t> included securing speakers for our meetings, advertising the programs to the campus community, introducing speakers, and evaluating each program.</a:t>
            </a:r>
          </a:p>
          <a:p>
            <a:endParaRPr lang="en-US" dirty="0" smtClean="0"/>
          </a:p>
          <a:p>
            <a:r>
              <a:rPr lang="en-US" dirty="0" smtClean="0"/>
              <a:t>Previous attendance at meetings had decreased substantially due to a decrease in the overall student population. </a:t>
            </a:r>
            <a:r>
              <a:rPr lang="en-US" b="1" dirty="0" smtClean="0"/>
              <a:t>The goal was </a:t>
            </a:r>
            <a:r>
              <a:rPr lang="en-US" dirty="0" smtClean="0"/>
              <a:t>to implement programs to address the professional development of our association and increase attendance by 25% compared to the prior year's figures.</a:t>
            </a:r>
          </a:p>
        </p:txBody>
      </p:sp>
      <p:sp>
        <p:nvSpPr>
          <p:cNvPr id="3" name="Slide Number Placeholder 2"/>
          <p:cNvSpPr>
            <a:spLocks noGrp="1"/>
          </p:cNvSpPr>
          <p:nvPr>
            <p:ph type="sldNum" sz="quarter" idx="12"/>
          </p:nvPr>
        </p:nvSpPr>
        <p:spPr/>
        <p:txBody>
          <a:bodyPr/>
          <a:lstStyle/>
          <a:p>
            <a:fld id="{08F0F004-3C60-4C99-98C8-3C6324CCF8F8}" type="slidenum">
              <a:rPr lang="en-US" smtClean="0"/>
              <a:pPr/>
              <a:t>7</a:t>
            </a:fld>
            <a:endParaRPr lang="en-US" dirty="0"/>
          </a:p>
        </p:txBody>
      </p:sp>
      <p:sp>
        <p:nvSpPr>
          <p:cNvPr id="10" name="Title 9"/>
          <p:cNvSpPr>
            <a:spLocks noGrp="1"/>
          </p:cNvSpPr>
          <p:nvPr>
            <p:ph type="title"/>
          </p:nvPr>
        </p:nvSpPr>
        <p:spPr/>
        <p:txBody>
          <a:bodyPr/>
          <a:lstStyle/>
          <a:p>
            <a:r>
              <a:rPr lang="en-US" dirty="0" smtClean="0"/>
              <a:t>Let’s critique an example (</a:t>
            </a:r>
            <a:r>
              <a:rPr lang="en-US" u="sng" dirty="0" smtClean="0"/>
              <a:t>actions highlighted</a:t>
            </a:r>
            <a:r>
              <a:rPr lang="en-US" dirty="0" smtClean="0"/>
              <a:t>)</a:t>
            </a:r>
            <a:endParaRPr lang="en-US" dirty="0"/>
          </a:p>
        </p:txBody>
      </p:sp>
      <p:sp>
        <p:nvSpPr>
          <p:cNvPr id="4" name="Rectangle 3"/>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a:t>
            </a:r>
            <a:r>
              <a:rPr lang="en-US" b="1" dirty="0" smtClean="0"/>
              <a:t>Vision</a:t>
            </a:r>
            <a:r>
              <a:rPr lang="en-US" dirty="0" smtClean="0"/>
              <a:t> / </a:t>
            </a:r>
            <a:r>
              <a:rPr lang="en-US" b="1" dirty="0" smtClean="0"/>
              <a:t>Proactive</a:t>
            </a:r>
            <a:r>
              <a:rPr lang="en-US" dirty="0" smtClean="0"/>
              <a:t> / </a:t>
            </a:r>
            <a:r>
              <a:rPr lang="en-US" dirty="0"/>
              <a:t>Team </a:t>
            </a:r>
            <a:r>
              <a:rPr lang="en-US" dirty="0" smtClean="0"/>
              <a:t>Builder / Motivator / Results-Driven</a:t>
            </a:r>
            <a:endParaRPr lang="en-US" dirty="0"/>
          </a:p>
        </p:txBody>
      </p:sp>
    </p:spTree>
    <p:extLst>
      <p:ext uri="{BB962C8B-B14F-4D97-AF65-F5344CB8AC3E}">
        <p14:creationId xmlns:p14="http://schemas.microsoft.com/office/powerpoint/2010/main" val="2100664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assembled a team to help with the program design and speaker selection. I developed a survey to determine the members' professional interests and ideas for possible speakers and topics. My team and I had each member complete the survey. Then we randomly selected members for a focus group interview. I had learned about this research technique in my marketing class and thought it would help us identify why attendance had dropped.</a:t>
            </a:r>
          </a:p>
          <a:p>
            <a:endParaRPr lang="en-US" dirty="0" smtClean="0"/>
          </a:p>
          <a:p>
            <a:r>
              <a:rPr lang="en-US" dirty="0" smtClean="0"/>
              <a:t>Because of the information we gathered from the surveys and interviews, we selected speakers for the entire year, produced a brochure describing each program and the featured speaker. Under my leadership, attendance increased 150% over the previous year.</a:t>
            </a:r>
          </a:p>
        </p:txBody>
      </p:sp>
      <p:sp>
        <p:nvSpPr>
          <p:cNvPr id="4" name="Slide Number Placeholder 3"/>
          <p:cNvSpPr>
            <a:spLocks noGrp="1"/>
          </p:cNvSpPr>
          <p:nvPr>
            <p:ph type="sldNum" sz="quarter" idx="12"/>
          </p:nvPr>
        </p:nvSpPr>
        <p:spPr/>
        <p:txBody>
          <a:bodyPr/>
          <a:lstStyle/>
          <a:p>
            <a:fld id="{08F0F004-3C60-4C99-98C8-3C6324CCF8F8}" type="slidenum">
              <a:rPr lang="en-US" smtClean="0"/>
              <a:pPr/>
              <a:t>8</a:t>
            </a:fld>
            <a:endParaRPr lang="en-US" dirty="0"/>
          </a:p>
        </p:txBody>
      </p:sp>
      <p:sp>
        <p:nvSpPr>
          <p:cNvPr id="10" name="Title 9"/>
          <p:cNvSpPr>
            <a:spLocks noGrp="1"/>
          </p:cNvSpPr>
          <p:nvPr>
            <p:ph type="title"/>
          </p:nvPr>
        </p:nvSpPr>
        <p:spPr/>
        <p:txBody>
          <a:bodyPr/>
          <a:lstStyle/>
          <a:p>
            <a:r>
              <a:rPr lang="en-US" dirty="0"/>
              <a:t>Let’s critique </a:t>
            </a:r>
            <a:r>
              <a:rPr lang="en-US" dirty="0" smtClean="0"/>
              <a:t>an </a:t>
            </a:r>
            <a:r>
              <a:rPr lang="en-US" dirty="0"/>
              <a:t>example </a:t>
            </a:r>
            <a:r>
              <a:rPr lang="en-US" dirty="0" smtClean="0"/>
              <a:t>(</a:t>
            </a:r>
            <a:r>
              <a:rPr lang="en-US" dirty="0"/>
              <a:t>S T </a:t>
            </a:r>
            <a:r>
              <a:rPr lang="en-US" u="sng" dirty="0"/>
              <a:t>A R</a:t>
            </a:r>
            <a:r>
              <a:rPr lang="en-US" dirty="0"/>
              <a:t>)</a:t>
            </a:r>
          </a:p>
        </p:txBody>
      </p:sp>
      <p:sp>
        <p:nvSpPr>
          <p:cNvPr id="3" name="Rectangle 2"/>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a:t>
            </a:r>
            <a:r>
              <a:rPr lang="en-US" dirty="0"/>
              <a:t>/ Team Builder / </a:t>
            </a:r>
            <a:r>
              <a:rPr lang="en-US" dirty="0" smtClean="0"/>
              <a:t>Motivator / Results-Driven</a:t>
            </a:r>
            <a:endParaRPr lang="en-US" dirty="0"/>
          </a:p>
        </p:txBody>
      </p:sp>
    </p:spTree>
    <p:extLst>
      <p:ext uri="{BB962C8B-B14F-4D97-AF65-F5344CB8AC3E}">
        <p14:creationId xmlns:p14="http://schemas.microsoft.com/office/powerpoint/2010/main" val="380414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 assembled a team </a:t>
            </a:r>
            <a:r>
              <a:rPr lang="en-US" dirty="0" smtClean="0"/>
              <a:t>to help with the program design and speaker selection. I developed a survey to determine the members' professional interests and ideas for possible speakers and topics. </a:t>
            </a:r>
            <a:r>
              <a:rPr lang="en-US" b="1" dirty="0" smtClean="0"/>
              <a:t>My team and I </a:t>
            </a:r>
            <a:r>
              <a:rPr lang="en-US" dirty="0" smtClean="0"/>
              <a:t>had each member complete the survey. Then </a:t>
            </a:r>
            <a:r>
              <a:rPr lang="en-US" b="1" dirty="0" smtClean="0"/>
              <a:t>we randomly selected </a:t>
            </a:r>
            <a:r>
              <a:rPr lang="en-US" dirty="0" smtClean="0"/>
              <a:t>members for a focus group interview. I had learned about this research technique in my marketing class and thought it would help us identify why attendance had dropped.</a:t>
            </a:r>
          </a:p>
          <a:p>
            <a:endParaRPr lang="en-US" dirty="0" smtClean="0"/>
          </a:p>
          <a:p>
            <a:r>
              <a:rPr lang="en-US" dirty="0" smtClean="0"/>
              <a:t>Because of the information we gathered from the surveys and interviews, </a:t>
            </a:r>
            <a:r>
              <a:rPr lang="en-US" b="1" dirty="0" smtClean="0"/>
              <a:t>we selected </a:t>
            </a:r>
            <a:r>
              <a:rPr lang="en-US" dirty="0" smtClean="0"/>
              <a:t>speakers for the entire year, produced a brochure describing each program and the featured speaker. Under my leadership, </a:t>
            </a:r>
            <a:r>
              <a:rPr lang="en-US" b="1" dirty="0" smtClean="0"/>
              <a:t>attendance increased 150% over the previous year</a:t>
            </a:r>
            <a:r>
              <a:rPr lang="en-US" dirty="0" smtClean="0"/>
              <a:t>.</a:t>
            </a:r>
          </a:p>
        </p:txBody>
      </p:sp>
      <p:sp>
        <p:nvSpPr>
          <p:cNvPr id="4" name="Slide Number Placeholder 3"/>
          <p:cNvSpPr>
            <a:spLocks noGrp="1"/>
          </p:cNvSpPr>
          <p:nvPr>
            <p:ph type="sldNum" sz="quarter" idx="12"/>
          </p:nvPr>
        </p:nvSpPr>
        <p:spPr/>
        <p:txBody>
          <a:bodyPr/>
          <a:lstStyle/>
          <a:p>
            <a:fld id="{08F0F004-3C60-4C99-98C8-3C6324CCF8F8}" type="slidenum">
              <a:rPr lang="en-US" smtClean="0"/>
              <a:pPr/>
              <a:t>9</a:t>
            </a:fld>
            <a:endParaRPr lang="en-US" dirty="0"/>
          </a:p>
        </p:txBody>
      </p:sp>
      <p:sp>
        <p:nvSpPr>
          <p:cNvPr id="10" name="Title 9"/>
          <p:cNvSpPr>
            <a:spLocks noGrp="1"/>
          </p:cNvSpPr>
          <p:nvPr>
            <p:ph type="title"/>
          </p:nvPr>
        </p:nvSpPr>
        <p:spPr/>
        <p:txBody>
          <a:bodyPr/>
          <a:lstStyle/>
          <a:p>
            <a:r>
              <a:rPr lang="en-US" dirty="0"/>
              <a:t>Let’s critique an </a:t>
            </a:r>
            <a:r>
              <a:rPr lang="en-US" dirty="0" smtClean="0"/>
              <a:t>example (</a:t>
            </a:r>
            <a:r>
              <a:rPr lang="en-US" u="sng" dirty="0" smtClean="0"/>
              <a:t>actions highlighted</a:t>
            </a:r>
            <a:r>
              <a:rPr lang="en-US" dirty="0" smtClean="0"/>
              <a:t>)</a:t>
            </a:r>
            <a:endParaRPr lang="en-US" dirty="0"/>
          </a:p>
        </p:txBody>
      </p:sp>
      <p:sp>
        <p:nvSpPr>
          <p:cNvPr id="3" name="Rectangle 2"/>
          <p:cNvSpPr/>
          <p:nvPr/>
        </p:nvSpPr>
        <p:spPr>
          <a:xfrm>
            <a:off x="457200" y="5867400"/>
            <a:ext cx="8305800" cy="369332"/>
          </a:xfrm>
          <a:prstGeom prst="rect">
            <a:avLst/>
          </a:prstGeom>
        </p:spPr>
        <p:txBody>
          <a:bodyPr wrap="square">
            <a:spAutoFit/>
          </a:bodyPr>
          <a:lstStyle/>
          <a:p>
            <a:r>
              <a:rPr lang="en-US" u="sng" dirty="0" smtClean="0"/>
              <a:t>Leadership Checklist</a:t>
            </a:r>
            <a:r>
              <a:rPr lang="en-US" dirty="0" smtClean="0"/>
              <a:t>: Vision / Proactive </a:t>
            </a:r>
            <a:r>
              <a:rPr lang="en-US" dirty="0"/>
              <a:t>/ </a:t>
            </a:r>
            <a:r>
              <a:rPr lang="en-US" b="1" dirty="0"/>
              <a:t>Team Builder </a:t>
            </a:r>
            <a:r>
              <a:rPr lang="en-US" dirty="0"/>
              <a:t>/ </a:t>
            </a:r>
            <a:r>
              <a:rPr lang="en-US" b="1" dirty="0" smtClean="0"/>
              <a:t>Motivator</a:t>
            </a:r>
            <a:r>
              <a:rPr lang="en-US" dirty="0" smtClean="0"/>
              <a:t> / </a:t>
            </a:r>
            <a:r>
              <a:rPr lang="en-US" b="1" dirty="0" smtClean="0"/>
              <a:t>Results-Driven</a:t>
            </a:r>
            <a:endParaRPr lang="en-US" b="1" dirty="0"/>
          </a:p>
        </p:txBody>
      </p:sp>
    </p:spTree>
    <p:extLst>
      <p:ext uri="{BB962C8B-B14F-4D97-AF65-F5344CB8AC3E}">
        <p14:creationId xmlns:p14="http://schemas.microsoft.com/office/powerpoint/2010/main" val="507182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6652</TotalTime>
  <Words>1456</Words>
  <Application>Microsoft Office PowerPoint</Application>
  <PresentationFormat>On-screen Show (4:3)</PresentationFormat>
  <Paragraphs>158</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How to Tell a Leadership STAR Story</vt:lpstr>
      <vt:lpstr>These recommendations come from a variety of sources</vt:lpstr>
      <vt:lpstr>How we define leadership affects how we answer the question prompt</vt:lpstr>
      <vt:lpstr>Leaders show many characteristics in a variety of situations</vt:lpstr>
      <vt:lpstr>The STAR Story Model</vt:lpstr>
      <vt:lpstr>Let’s critique an example (S T A R)</vt:lpstr>
      <vt:lpstr>Let’s critique an example (actions highlighted)</vt:lpstr>
      <vt:lpstr>Let’s critique an example (S T A R)</vt:lpstr>
      <vt:lpstr>Let’s critique an example (actions highlighted)</vt:lpstr>
      <vt:lpstr>Example – Revised (S T A R)</vt:lpstr>
      <vt:lpstr>Example – Revised (S T A R) </vt:lpstr>
      <vt:lpstr>Example – Revised (S T A R) </vt:lpstr>
      <vt:lpstr>Let’s practice </vt:lpstr>
      <vt:lpstr>Useful words and phrases for the Action section:</vt:lpstr>
      <vt:lpstr>Do we have any volunteers? </vt:lpstr>
      <vt:lpstr>Some final advice</vt:lpstr>
      <vt:lpstr>Each of you have a great leadership story to tell</vt:lpstr>
      <vt:lpstr>Links for Further Reference (via Forbes)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Tim Wallenhorst</cp:lastModifiedBy>
  <cp:revision>51</cp:revision>
  <dcterms:created xsi:type="dcterms:W3CDTF">2014-01-11T14:52:01Z</dcterms:created>
  <dcterms:modified xsi:type="dcterms:W3CDTF">2014-08-31T19:30:08Z</dcterms:modified>
</cp:coreProperties>
</file>